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22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3333FF"/>
    <a:srgbClr val="CC66FF"/>
    <a:srgbClr val="FF0066"/>
    <a:srgbClr val="99FF99"/>
    <a:srgbClr val="993366"/>
    <a:srgbClr val="660033"/>
    <a:srgbClr val="220B6B"/>
    <a:srgbClr val="0000FF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3396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perspective val="30"/>
    </c:view3D>
    <c:plotArea>
      <c:layout>
        <c:manualLayout>
          <c:layoutTarget val="inner"/>
          <c:xMode val="edge"/>
          <c:yMode val="edge"/>
          <c:x val="7.0794294461109283E-2"/>
          <c:y val="3.1582960316237266E-2"/>
          <c:w val="0.92920570553889081"/>
          <c:h val="0.77584838243779364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elete val="1"/>
          </c:dLbls>
          <c:cat>
            <c:strRef>
              <c:f>Лист1!$D$8:$D$10</c:f>
              <c:strCache>
                <c:ptCount val="3"/>
                <c:pt idx="0">
                  <c:v>2019г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10154</c:v>
                </c:pt>
                <c:pt idx="1">
                  <c:v>4460.8999999999996</c:v>
                </c:pt>
                <c:pt idx="2">
                  <c:v>4373.7</c:v>
                </c:pt>
              </c:numCache>
            </c:numRef>
          </c:val>
          <c:shape val="pyramid"/>
        </c:ser>
        <c:dLbls>
          <c:showVal val="1"/>
        </c:dLbls>
        <c:gapWidth val="75"/>
        <c:shape val="cylinder"/>
        <c:axId val="76981376"/>
        <c:axId val="76982912"/>
        <c:axId val="0"/>
      </c:bar3DChart>
      <c:catAx>
        <c:axId val="76981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6982912"/>
        <c:crosses val="autoZero"/>
        <c:auto val="1"/>
        <c:lblAlgn val="ctr"/>
        <c:lblOffset val="100"/>
      </c:catAx>
      <c:valAx>
        <c:axId val="76982912"/>
        <c:scaling>
          <c:orientation val="minMax"/>
        </c:scaling>
        <c:axPos val="l"/>
        <c:numFmt formatCode="General" sourceLinked="1"/>
        <c:majorTickMark val="none"/>
        <c:tickLblPos val="nextTo"/>
        <c:crossAx val="76981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464436050315396"/>
          <c:y val="0.88518928004415276"/>
          <c:w val="0.26679180708316358"/>
          <c:h val="5.5072733853944546E-2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7211867482372469E-2"/>
          <c:y val="3.0639149158127089E-2"/>
          <c:w val="0.85087087826627972"/>
          <c:h val="0.90186683544411161"/>
        </c:manualLayout>
      </c:layout>
      <c:bar3DChart>
        <c:barDir val="col"/>
        <c:grouping val="clustered"/>
        <c:ser>
          <c:idx val="0"/>
          <c:order val="0"/>
          <c:cat>
            <c:strRef>
              <c:f>Лист1!$E$9:$I$9</c:f>
              <c:strCache>
                <c:ptCount val="5"/>
                <c:pt idx="0">
                  <c:v>факт 2015 г</c:v>
                </c:pt>
                <c:pt idx="1">
                  <c:v>план 2016 г</c:v>
                </c:pt>
                <c:pt idx="2">
                  <c:v>проект 2017 г</c:v>
                </c:pt>
                <c:pt idx="3">
                  <c:v>проект 2018 г</c:v>
                </c:pt>
                <c:pt idx="4">
                  <c:v>проект 2019 г</c:v>
                </c:pt>
              </c:strCache>
            </c:strRef>
          </c:cat>
          <c:val>
            <c:numRef>
              <c:f>Лист1!$E$10:$I$10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spPr>
            <a:solidFill>
              <a:srgbClr val="92D050"/>
            </a:solidFill>
          </c:spPr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</c:dPt>
          <c:cat>
            <c:strRef>
              <c:f>Лист1!$E$9:$I$9</c:f>
              <c:strCache>
                <c:ptCount val="5"/>
                <c:pt idx="0">
                  <c:v>факт 2015 г</c:v>
                </c:pt>
                <c:pt idx="1">
                  <c:v>план 2016 г</c:v>
                </c:pt>
                <c:pt idx="2">
                  <c:v>проект 2017 г</c:v>
                </c:pt>
                <c:pt idx="3">
                  <c:v>проект 2018 г</c:v>
                </c:pt>
                <c:pt idx="4">
                  <c:v>проект 2019 г</c:v>
                </c:pt>
              </c:strCache>
            </c:strRef>
          </c:cat>
          <c:val>
            <c:numRef>
              <c:f>Лист1!$E$11:$I$11</c:f>
              <c:numCache>
                <c:formatCode>General</c:formatCode>
                <c:ptCount val="5"/>
                <c:pt idx="0">
                  <c:v>223.9</c:v>
                </c:pt>
                <c:pt idx="1">
                  <c:v>247.1</c:v>
                </c:pt>
                <c:pt idx="2">
                  <c:v>151.30000000000001</c:v>
                </c:pt>
                <c:pt idx="3">
                  <c:v>162</c:v>
                </c:pt>
                <c:pt idx="4">
                  <c:v>172.3</c:v>
                </c:pt>
              </c:numCache>
            </c:numRef>
          </c:val>
        </c:ser>
        <c:dLbls/>
        <c:gapWidth val="174"/>
        <c:shape val="cylinder"/>
        <c:axId val="80651776"/>
        <c:axId val="80653312"/>
        <c:axId val="0"/>
      </c:bar3DChart>
      <c:catAx>
        <c:axId val="80651776"/>
        <c:scaling>
          <c:orientation val="minMax"/>
        </c:scaling>
        <c:delete val="1"/>
        <c:axPos val="b"/>
        <c:numFmt formatCode="General" sourceLinked="0"/>
        <c:tickLblPos val="nextTo"/>
        <c:crossAx val="80653312"/>
        <c:crosses val="autoZero"/>
        <c:auto val="1"/>
        <c:lblAlgn val="ctr"/>
        <c:lblOffset val="100"/>
      </c:catAx>
      <c:valAx>
        <c:axId val="80653312"/>
        <c:scaling>
          <c:orientation val="minMax"/>
        </c:scaling>
        <c:axPos val="l"/>
        <c:majorGridlines/>
        <c:numFmt formatCode="General" sourceLinked="1"/>
        <c:tickLblPos val="nextTo"/>
        <c:crossAx val="806517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plotArea>
      <c:layout/>
      <c:bar3DChart>
        <c:barDir val="col"/>
        <c:grouping val="standard"/>
        <c:dLbls/>
        <c:shape val="cone"/>
        <c:axId val="82563072"/>
        <c:axId val="82564608"/>
        <c:axId val="80618816"/>
      </c:bar3DChart>
      <c:catAx>
        <c:axId val="82563072"/>
        <c:scaling>
          <c:orientation val="minMax"/>
        </c:scaling>
        <c:axPos val="b"/>
        <c:tickLblPos val="nextTo"/>
        <c:crossAx val="82564608"/>
        <c:crosses val="autoZero"/>
        <c:auto val="1"/>
        <c:lblAlgn val="ctr"/>
        <c:lblOffset val="100"/>
      </c:catAx>
      <c:valAx>
        <c:axId val="8256460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2563072"/>
        <c:crosses val="autoZero"/>
        <c:crossBetween val="between"/>
      </c:valAx>
      <c:serAx>
        <c:axId val="80618816"/>
        <c:scaling>
          <c:orientation val="minMax"/>
        </c:scaling>
        <c:axPos val="b"/>
        <c:tickLblPos val="nextTo"/>
        <c:crossAx val="8256460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66"/>
            </a:solidFill>
          </c:spPr>
          <c:cat>
            <c:strRef>
              <c:f>Лист1!$D$7:$F$7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1984.1</c:v>
                </c:pt>
                <c:pt idx="1">
                  <c:v>1535.1</c:v>
                </c:pt>
                <c:pt idx="2">
                  <c:v>1412.2</c:v>
                </c:pt>
              </c:numCache>
            </c:numRef>
          </c:val>
        </c:ser>
        <c:dLbls/>
        <c:shape val="box"/>
        <c:axId val="95991296"/>
        <c:axId val="95992832"/>
        <c:axId val="0"/>
      </c:bar3DChart>
      <c:catAx>
        <c:axId val="95991296"/>
        <c:scaling>
          <c:orientation val="minMax"/>
        </c:scaling>
        <c:axPos val="b"/>
        <c:tickLblPos val="nextTo"/>
        <c:crossAx val="95992832"/>
        <c:crosses val="autoZero"/>
        <c:auto val="1"/>
        <c:lblAlgn val="ctr"/>
        <c:lblOffset val="100"/>
      </c:catAx>
      <c:valAx>
        <c:axId val="95992832"/>
        <c:scaling>
          <c:orientation val="minMax"/>
        </c:scaling>
        <c:axPos val="l"/>
        <c:majorGridlines/>
        <c:numFmt formatCode="General" sourceLinked="1"/>
        <c:tickLblPos val="nextTo"/>
        <c:crossAx val="959912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5208</c:v>
                </c:pt>
                <c:pt idx="1">
                  <c:v>4822.9000000000005</c:v>
                </c:pt>
                <c:pt idx="2">
                  <c:v>8976.2999999999975</c:v>
                </c:pt>
              </c:numCache>
            </c:numRef>
          </c:val>
        </c:ser>
        <c:dLbls/>
        <c:shape val="cylinder"/>
        <c:axId val="96208768"/>
        <c:axId val="96210304"/>
        <c:axId val="0"/>
      </c:bar3DChart>
      <c:catAx>
        <c:axId val="96208768"/>
        <c:scaling>
          <c:orientation val="minMax"/>
        </c:scaling>
        <c:axPos val="b"/>
        <c:tickLblPos val="nextTo"/>
        <c:crossAx val="96210304"/>
        <c:crosses val="autoZero"/>
        <c:auto val="1"/>
        <c:lblAlgn val="ctr"/>
        <c:lblOffset val="100"/>
      </c:catAx>
      <c:valAx>
        <c:axId val="96210304"/>
        <c:scaling>
          <c:orientation val="minMax"/>
        </c:scaling>
        <c:axPos val="l"/>
        <c:majorGridlines/>
        <c:numFmt formatCode="General" sourceLinked="1"/>
        <c:tickLblPos val="nextTo"/>
        <c:crossAx val="96208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3333FF"/>
              </a:solidFill>
            </c:spPr>
          </c:dPt>
          <c:dPt>
            <c:idx val="2"/>
            <c:spPr>
              <a:solidFill>
                <a:srgbClr val="3333FF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Лист1!$K$12:$M$12</c:f>
              <c:strCache>
                <c:ptCount val="3"/>
                <c:pt idx="0">
                  <c:v>2019г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6131.2</c:v>
                </c:pt>
                <c:pt idx="1">
                  <c:v>497.2</c:v>
                </c:pt>
                <c:pt idx="2">
                  <c:v>453.5</c:v>
                </c:pt>
              </c:numCache>
            </c:numRef>
          </c:val>
        </c:ser>
        <c:dLbls>
          <c:showVal val="1"/>
        </c:dLbls>
        <c:gapWidth val="75"/>
        <c:axId val="96597120"/>
        <c:axId val="96598656"/>
      </c:barChart>
      <c:catAx>
        <c:axId val="96597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6598656"/>
        <c:crosses val="autoZero"/>
        <c:auto val="1"/>
        <c:lblAlgn val="ctr"/>
        <c:lblOffset val="100"/>
      </c:catAx>
      <c:valAx>
        <c:axId val="96598656"/>
        <c:scaling>
          <c:orientation val="minMax"/>
        </c:scaling>
        <c:axPos val="l"/>
        <c:numFmt formatCode="General" sourceLinked="1"/>
        <c:majorTickMark val="none"/>
        <c:tickLblPos val="nextTo"/>
        <c:crossAx val="9659712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11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Microsoft_Office_Excel2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Майорского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Майорского сельского поселения в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0,69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68,0%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8,3 %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580" y="4657501"/>
            <a:ext cx="1943100" cy="1341437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1,0 %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20,5 %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1,1 %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0,3 %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0,2 %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3333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Майорского сельского поселения, формируемые в рамках муниципальных программ Майорского сельского поселения и непрограммные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10154,0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4737,4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8890,8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110,5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85,5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85,5 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9г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Майорского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Майорского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Бюджет </a:t>
            </a:r>
            <a:r>
              <a:rPr lang="ru-RU" sz="1400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sz="1400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Майорского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Майорского сельского поселения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FF00FF"/>
                </a:solidFill>
              </a:rPr>
            </a:br>
            <a:r>
              <a:rPr lang="ru-RU" sz="3200" b="1" dirty="0" smtClean="0">
                <a:solidFill>
                  <a:srgbClr val="FF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FF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p:oleObj spid="_x0000_s42040" name="Лист" r:id="rId3" imgW="8886939" imgH="4924387" progId="Excel.Sheet.8">
              <p:embed/>
            </p:oleObj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8858577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solidFill>
            <a:srgbClr val="FF00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Майорского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347501, х. Майорский, ул. Магистральная 24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Майорского сельского поселения </a:t>
            </a:r>
            <a:r>
              <a:rPr lang="en-US" b="1" dirty="0" smtClean="0">
                <a:latin typeface="+mn-lt"/>
              </a:rPr>
              <a:t>–</a:t>
            </a:r>
            <a:r>
              <a:rPr lang="ru-RU" b="1" dirty="0" smtClean="0">
                <a:latin typeface="+mn-lt"/>
              </a:rPr>
              <a:t> Мирошниченко Сергей Владимирович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44 9 16,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</a:t>
            </a:r>
            <a:r>
              <a:rPr lang="ru-RU" b="1" dirty="0" smtClean="0">
                <a:latin typeface="+mn-lt"/>
              </a:rPr>
              <a:t> 44 9 17</a:t>
            </a:r>
            <a:r>
              <a:rPr lang="en-US" b="1" dirty="0" smtClean="0">
                <a:latin typeface="+mn-lt"/>
              </a:rPr>
              <a:t>,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</a:t>
            </a:r>
            <a:r>
              <a:rPr lang="ru-RU" b="1" dirty="0" smtClean="0">
                <a:latin typeface="+mn-lt"/>
                <a:hlinkClick r:id="rId2"/>
              </a:rPr>
              <a:t>11@don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38140" y="548680"/>
            <a:ext cx="4392488" cy="2448272"/>
          </a:xfrm>
          <a:prstGeom prst="downArrowCallou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Основные направления бюджетной и налоговой политики Майорского сельского поселения на </a:t>
            </a:r>
            <a:r>
              <a:rPr lang="ru-RU" sz="1200" b="1" dirty="0" smtClean="0"/>
              <a:t>2019-2021годы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rgbClr val="FF00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Майорского сельского поселения Орловского района на </a:t>
            </a:r>
            <a:r>
              <a:rPr lang="ru-RU" sz="1400" b="1" dirty="0" smtClean="0"/>
              <a:t>2019-2021 </a:t>
            </a:r>
            <a:r>
              <a:rPr lang="ru-RU" sz="1400" b="1" dirty="0" smtClean="0"/>
              <a:t>годы </a:t>
            </a:r>
            <a:endParaRPr lang="ru-RU" sz="1400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FF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Майорского сельского поселения Орловского района</a:t>
            </a:r>
            <a:endParaRPr lang="ru-RU" sz="1400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28956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Основа формирования проекта бюджета Майорского сельского поселения Орловского района на </a:t>
            </a:r>
            <a:r>
              <a:rPr lang="ru-RU" sz="1400" b="1" dirty="0" smtClean="0"/>
              <a:t>2019 </a:t>
            </a:r>
            <a:r>
              <a:rPr lang="ru-RU" sz="1400" b="1" dirty="0" smtClean="0"/>
              <a:t>год и на плановый период </a:t>
            </a:r>
            <a:r>
              <a:rPr lang="ru-RU" sz="1400" b="1" dirty="0" smtClean="0"/>
              <a:t>2020-2021 </a:t>
            </a:r>
            <a:r>
              <a:rPr lang="ru-RU" sz="1400" b="1" dirty="0" smtClean="0"/>
              <a:t>годов</a:t>
            </a:r>
            <a:endParaRPr lang="ru-RU" sz="1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3143250"/>
            <a:ext cx="71438" cy="30210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b="1" i="1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Майорского сельского поселения на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2019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</a:t>
            </a:r>
            <a:r>
              <a:rPr lang="ru-RU" sz="1200" dirty="0" smtClean="0"/>
              <a:t>лиц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99FF99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</a:t>
            </a:r>
            <a:r>
              <a:rPr lang="ru-RU" sz="1200" dirty="0" smtClean="0"/>
              <a:t>налог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10154,0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10154,0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</a:t>
            </a:r>
            <a:r>
              <a:rPr lang="ru-RU" sz="1200" dirty="0" smtClean="0"/>
              <a:t>вопросы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1513" y="4581723"/>
            <a:ext cx="3598863" cy="57606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 smtClean="0"/>
              <a:t>хозяйство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1513" y="5228294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</a:t>
            </a:r>
            <a:r>
              <a:rPr lang="ru-RU" sz="1200" dirty="0" smtClean="0"/>
              <a:t>политика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68885" y="4005065"/>
            <a:ext cx="3598863" cy="539750"/>
          </a:xfrm>
          <a:prstGeom prst="rect">
            <a:avLst/>
          </a:prstGeom>
          <a:solidFill>
            <a:srgbClr val="0070C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Образование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96729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</a:t>
            </a:r>
            <a:r>
              <a:rPr lang="ru-RU" sz="1200" dirty="0" smtClean="0"/>
              <a:t>деятельность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dirty="0">
                <a:solidFill>
                  <a:schemeClr val="hlink"/>
                </a:solidFill>
              </a:rPr>
              <a:t>Тыс.</a:t>
            </a:r>
            <a:r>
              <a:rPr lang="en-US" sz="1000" b="1" dirty="0">
                <a:solidFill>
                  <a:schemeClr val="hlink"/>
                </a:solidFill>
              </a:rPr>
              <a:t> </a:t>
            </a:r>
            <a:r>
              <a:rPr lang="ru-RU" sz="1000" b="1" dirty="0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3333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</a:t>
            </a:r>
            <a:r>
              <a:rPr lang="ru-RU" sz="1200" dirty="0" smtClean="0"/>
              <a:t>лиц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</a:t>
            </a:r>
            <a:r>
              <a:rPr lang="ru-RU" sz="1200" dirty="0" smtClean="0"/>
              <a:t>пошлина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</a:t>
            </a:r>
            <a:r>
              <a:rPr lang="ru-RU" sz="1200" dirty="0" smtClean="0"/>
              <a:t>доходы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</a:t>
            </a:r>
            <a:r>
              <a:rPr lang="ru-RU" sz="1200" dirty="0" smtClean="0"/>
              <a:t>спорт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Майорского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0485980"/>
              </p:ext>
            </p:extLst>
          </p:nvPr>
        </p:nvGraphicFramePr>
        <p:xfrm>
          <a:off x="1428728" y="1643050"/>
          <a:ext cx="6480720" cy="405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Майорского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2019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2644275"/>
              </p:ext>
            </p:extLst>
          </p:nvPr>
        </p:nvGraphicFramePr>
        <p:xfrm>
          <a:off x="981075" y="1058863"/>
          <a:ext cx="5668963" cy="5386387"/>
        </p:xfrm>
        <a:graphic>
          <a:graphicData uri="http://schemas.openxmlformats.org/presentationml/2006/ole">
            <p:oleObj spid="_x0000_s87148" name="Лист" r:id="rId3" imgW="5362592" imgH="5095918" progId="Excel.Sheet.8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443556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p:oleObj spid="_x0000_s87149" name="Лист" r:id="rId4" imgW="2447841" imgH="153355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Майорского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6378651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8506924"/>
              </p:ext>
            </p:extLst>
          </p:nvPr>
        </p:nvGraphicFramePr>
        <p:xfrm>
          <a:off x="2195736" y="5474877"/>
          <a:ext cx="5688633" cy="474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91"/>
                <a:gridCol w="948105"/>
                <a:gridCol w="1292871"/>
                <a:gridCol w="1219863"/>
                <a:gridCol w="936951"/>
                <a:gridCol w="1204652"/>
              </a:tblGrid>
              <a:tr h="297238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факт </a:t>
                      </a:r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2015 </a:t>
                      </a:r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план </a:t>
                      </a:r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2016 </a:t>
                      </a:r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2017 </a:t>
                      </a:r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2018 </a:t>
                      </a:r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проект </a:t>
                      </a:r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solidFill>
                            <a:srgbClr val="FF00FF"/>
                          </a:solidFill>
                          <a:effectLst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5157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FF"/>
                          </a:solidFill>
                          <a:effectLst/>
                          <a:latin typeface="Calibri"/>
                        </a:rPr>
                        <a:t>223,9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247,1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151,3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162,0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FF00FF"/>
                          </a:solidFill>
                          <a:effectLst/>
                          <a:latin typeface="+mn-lt"/>
                        </a:rPr>
                        <a:t>172,3</a:t>
                      </a:r>
                      <a:endParaRPr lang="ru-RU" sz="1100" b="0" i="0" u="none" strike="noStrike" dirty="0">
                        <a:solidFill>
                          <a:srgbClr val="FF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2657582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5445224"/>
            <a:ext cx="491083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2017 г</a:t>
            </a:r>
            <a:r>
              <a:rPr lang="ru-RU" b="1" dirty="0"/>
              <a:t>	</a:t>
            </a:r>
            <a:r>
              <a:rPr lang="ru-RU" b="1" dirty="0" smtClean="0"/>
              <a:t>             2018 г               2019 </a:t>
            </a:r>
            <a:r>
              <a:rPr lang="ru-RU" b="1" dirty="0"/>
              <a:t>г</a:t>
            </a:r>
          </a:p>
          <a:p>
            <a:r>
              <a:rPr lang="ru-RU" sz="1600" dirty="0" smtClean="0"/>
              <a:t>1984,1</a:t>
            </a:r>
            <a:r>
              <a:rPr lang="ru-RU" sz="1600" dirty="0"/>
              <a:t>	</a:t>
            </a:r>
            <a:r>
              <a:rPr lang="ru-RU" sz="1600" dirty="0" smtClean="0"/>
              <a:t>              1535,1                1412,2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FF006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Динамика расходов бюджета Майорского сельского поселения в </a:t>
            </a:r>
            <a:r>
              <a:rPr lang="ru-RU" sz="3200" b="1" dirty="0" smtClean="0"/>
              <a:t>2019-2021годах</a:t>
            </a:r>
            <a:endParaRPr lang="ru-RU" sz="3200" b="1" dirty="0" smtClean="0"/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5858461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Майорского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2019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174775"/>
            <a:ext cx="8713788" cy="55165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10154,0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(1046,4 </a:t>
            </a:r>
            <a:r>
              <a:rPr lang="ru-RU" dirty="0" err="1" smtClean="0"/>
              <a:t>тыс.рублей</a:t>
            </a:r>
            <a:r>
              <a:rPr lang="ru-RU" dirty="0" smtClean="0"/>
              <a:t>- 20,8 %)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Охрана окружающей среды  и физический спорт (87,6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1,7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879910" cy="187325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(25,0тыс.рублей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-0,5%)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664296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(3466,6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68,7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(413,5тыс.рублей</a:t>
            </a:r>
            <a:r>
              <a:rPr lang="en-US" dirty="0" smtClean="0"/>
              <a:t> </a:t>
            </a:r>
            <a:r>
              <a:rPr lang="ru-RU" dirty="0" smtClean="0"/>
              <a:t>-8,2%)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3039</TotalTime>
  <Words>547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Апекс</vt:lpstr>
      <vt:lpstr>Лист</vt:lpstr>
      <vt:lpstr>Проект бюджета Майорского сельского поселения на 2019 год и плановый период 2020 и 2021 годов направлен на решение следующих ключевых задач</vt:lpstr>
      <vt:lpstr>Слайд 2</vt:lpstr>
      <vt:lpstr>Основные параметры бюджета Майорского сельского поселения на 2019 год</vt:lpstr>
      <vt:lpstr>Динамика доходов бюджета Майорского сельского поселения          (тыс. рублей)</vt:lpstr>
      <vt:lpstr>Структура собственных доходов бюджета Майорского сельского поселения в 2019 году        (тыс.рублей)</vt:lpstr>
      <vt:lpstr>Динамика поступлений налога на доходы физических лиц  в части бюджета Майорского сельского поселения        (тыс. рублей)</vt:lpstr>
      <vt:lpstr>ДОТАЦИЯ ИЗ ОБЛАСТНОГО БЮДЖЕТА</vt:lpstr>
      <vt:lpstr>Динамика расходов бюджета Майорского сельского поселения в 2019-2021годах</vt:lpstr>
      <vt:lpstr>Структура муниципальных программ Майорского сельского поселения на 2019 год</vt:lpstr>
      <vt:lpstr>Доля муниципальных программ в общем объеме расходов, запланированных на реализацию муниципальных программ Майорского сельского поселения в 2019 году</vt:lpstr>
      <vt:lpstr>Расходы бюджета Майорского сельского поселения, формируемые в рамках муниципальных программ Майорского сельского поселения и непрограммные расходы</vt:lpstr>
      <vt:lpstr>Слайд 12</vt:lpstr>
      <vt:lpstr>Расходы на  Культуру и кинематографию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Пользователь</cp:lastModifiedBy>
  <cp:revision>311</cp:revision>
  <cp:lastPrinted>2015-05-06T11:33:19Z</cp:lastPrinted>
  <dcterms:created xsi:type="dcterms:W3CDTF">2012-10-21T15:40:11Z</dcterms:created>
  <dcterms:modified xsi:type="dcterms:W3CDTF">2019-02-19T16:21:32Z</dcterms:modified>
</cp:coreProperties>
</file>