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xls" ContentType="application/vnd.ms-exce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1"/>
  </p:notesMasterIdLst>
  <p:sldIdLst>
    <p:sldId id="273" r:id="rId2"/>
    <p:sldId id="274" r:id="rId3"/>
    <p:sldId id="259" r:id="rId4"/>
    <p:sldId id="261" r:id="rId5"/>
    <p:sldId id="263" r:id="rId6"/>
    <p:sldId id="265" r:id="rId7"/>
    <p:sldId id="269" r:id="rId8"/>
    <p:sldId id="270" r:id="rId9"/>
    <p:sldId id="272" r:id="rId10"/>
  </p:sldIdLst>
  <p:sldSz cx="12801600" cy="9601200" type="A3"/>
  <p:notesSz cx="6669088" cy="9928225"/>
  <p:defaultTextStyle>
    <a:defPPr>
      <a:defRPr lang="ru-RU"/>
    </a:defPPr>
    <a:lvl1pPr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1pPr>
    <a:lvl2pPr marL="45720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2pPr>
    <a:lvl3pPr marL="91440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3pPr>
    <a:lvl4pPr marL="137160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4pPr>
    <a:lvl5pPr marL="182880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8111A"/>
    <a:srgbClr val="CCFF33"/>
    <a:srgbClr val="FFFF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55" autoAdjust="0"/>
    <p:restoredTop sz="93654" autoAdjust="0"/>
  </p:normalViewPr>
  <p:slideViewPr>
    <p:cSldViewPr>
      <p:cViewPr>
        <p:scale>
          <a:sx n="50" d="100"/>
          <a:sy n="50" d="100"/>
        </p:scale>
        <p:origin x="-2568" y="-930"/>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2CCACD-A8A5-4772-BF26-4DF2DBAC9E2D}"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ru-RU"/>
        </a:p>
      </dgm:t>
    </dgm:pt>
    <dgm:pt modelId="{5F5F8037-2FCA-4CD5-8C4B-87E14D257E40}">
      <dgm:prSet phldrT="[Текст]"/>
      <dgm:spPr>
        <a:solidFill>
          <a:schemeClr val="accent4">
            <a:hueOff val="0"/>
            <a:satOff val="0"/>
            <a:lumOff val="0"/>
          </a:schemeClr>
        </a:solidFill>
      </dgm:spPr>
      <dgm:t>
        <a:bodyPr/>
        <a:lstStyle/>
        <a:p>
          <a:r>
            <a:rPr lang="ru-RU" dirty="0" smtClean="0"/>
            <a:t>Субвенция  на осуществление государственных полномочий по первичному воинскому учету на территориях, где отсутствуют военные комиссариаты – 69,9 тыс. рублей</a:t>
          </a:r>
          <a:endParaRPr lang="ru-RU" dirty="0"/>
        </a:p>
      </dgm:t>
    </dgm:pt>
    <dgm:pt modelId="{D4FBF85A-7B09-4D4D-8056-5D4393E68BFA}" type="parTrans" cxnId="{F9CB4ED6-4768-4524-9A3D-3A98639526B7}">
      <dgm:prSet/>
      <dgm:spPr/>
      <dgm:t>
        <a:bodyPr/>
        <a:lstStyle/>
        <a:p>
          <a:endParaRPr lang="ru-RU"/>
        </a:p>
      </dgm:t>
    </dgm:pt>
    <dgm:pt modelId="{93B63D50-9761-4672-8551-2820A0031B14}" type="sibTrans" cxnId="{F9CB4ED6-4768-4524-9A3D-3A98639526B7}">
      <dgm:prSet/>
      <dgm:spPr/>
      <dgm:t>
        <a:bodyPr/>
        <a:lstStyle/>
        <a:p>
          <a:endParaRPr lang="ru-RU"/>
        </a:p>
      </dgm:t>
    </dgm:pt>
    <dgm:pt modelId="{A7C7EF3D-26D6-4C87-8E88-7FF8768CD4A3}">
      <dgm:prSet phldrT="[Текст]"/>
      <dgm:spPr/>
      <dgm:t>
        <a:bodyPr/>
        <a:lstStyle/>
        <a:p>
          <a:r>
            <a:rPr lang="ru-RU" dirty="0" smtClean="0"/>
            <a:t>Расходы на осуществление полномочий по определению в соответствии с частью 1статьи 11.2 Областного закона от 25 октября 2002 года № 273-ЗС «Об административных правонарушениях» - 0,2 тыс. рублей</a:t>
          </a:r>
          <a:endParaRPr lang="ru-RU" dirty="0"/>
        </a:p>
      </dgm:t>
    </dgm:pt>
    <dgm:pt modelId="{1A7452BA-8371-4153-A2BD-0F4C2C7F70CA}" type="parTrans" cxnId="{A8D37039-92ED-4731-9B8C-9F8E32EB801F}">
      <dgm:prSet/>
      <dgm:spPr/>
      <dgm:t>
        <a:bodyPr/>
        <a:lstStyle/>
        <a:p>
          <a:endParaRPr lang="ru-RU"/>
        </a:p>
      </dgm:t>
    </dgm:pt>
    <dgm:pt modelId="{F8608AA0-A4BD-414E-B053-CF39CF8DB891}" type="sibTrans" cxnId="{A8D37039-92ED-4731-9B8C-9F8E32EB801F}">
      <dgm:prSet/>
      <dgm:spPr/>
      <dgm:t>
        <a:bodyPr/>
        <a:lstStyle/>
        <a:p>
          <a:endParaRPr lang="ru-RU"/>
        </a:p>
      </dgm:t>
    </dgm:pt>
    <dgm:pt modelId="{428BE228-85D8-4CF2-B18A-B0E496DC7DAC}" type="pres">
      <dgm:prSet presAssocID="{942CCACD-A8A5-4772-BF26-4DF2DBAC9E2D}" presName="linear" presStyleCnt="0">
        <dgm:presLayoutVars>
          <dgm:animLvl val="lvl"/>
          <dgm:resizeHandles val="exact"/>
        </dgm:presLayoutVars>
      </dgm:prSet>
      <dgm:spPr/>
      <dgm:t>
        <a:bodyPr/>
        <a:lstStyle/>
        <a:p>
          <a:endParaRPr lang="ru-RU"/>
        </a:p>
      </dgm:t>
    </dgm:pt>
    <dgm:pt modelId="{CFFD4441-E0F6-4098-8BCC-C5EA05E0D2B6}" type="pres">
      <dgm:prSet presAssocID="{5F5F8037-2FCA-4CD5-8C4B-87E14D257E40}" presName="parentText" presStyleLbl="node1" presStyleIdx="0" presStyleCnt="2">
        <dgm:presLayoutVars>
          <dgm:chMax val="0"/>
          <dgm:bulletEnabled val="1"/>
        </dgm:presLayoutVars>
      </dgm:prSet>
      <dgm:spPr/>
      <dgm:t>
        <a:bodyPr/>
        <a:lstStyle/>
        <a:p>
          <a:endParaRPr lang="ru-RU"/>
        </a:p>
      </dgm:t>
    </dgm:pt>
    <dgm:pt modelId="{ED554163-E13B-42B9-879C-29A315604E28}" type="pres">
      <dgm:prSet presAssocID="{93B63D50-9761-4672-8551-2820A0031B14}" presName="spacer" presStyleCnt="0"/>
      <dgm:spPr/>
    </dgm:pt>
    <dgm:pt modelId="{D8E21CD3-4DE0-47E3-A5D7-82984249EA72}" type="pres">
      <dgm:prSet presAssocID="{A7C7EF3D-26D6-4C87-8E88-7FF8768CD4A3}" presName="parentText" presStyleLbl="node1" presStyleIdx="1" presStyleCnt="2">
        <dgm:presLayoutVars>
          <dgm:chMax val="0"/>
          <dgm:bulletEnabled val="1"/>
        </dgm:presLayoutVars>
      </dgm:prSet>
      <dgm:spPr/>
      <dgm:t>
        <a:bodyPr/>
        <a:lstStyle/>
        <a:p>
          <a:endParaRPr lang="ru-RU"/>
        </a:p>
      </dgm:t>
    </dgm:pt>
  </dgm:ptLst>
  <dgm:cxnLst>
    <dgm:cxn modelId="{944B3127-414C-4757-B68B-FE18D0DE53C6}" type="presOf" srcId="{5F5F8037-2FCA-4CD5-8C4B-87E14D257E40}" destId="{CFFD4441-E0F6-4098-8BCC-C5EA05E0D2B6}" srcOrd="0" destOrd="0" presId="urn:microsoft.com/office/officeart/2005/8/layout/vList2"/>
    <dgm:cxn modelId="{3C9DF576-CD09-4EEF-867D-856BF4352597}" type="presOf" srcId="{A7C7EF3D-26D6-4C87-8E88-7FF8768CD4A3}" destId="{D8E21CD3-4DE0-47E3-A5D7-82984249EA72}" srcOrd="0" destOrd="0" presId="urn:microsoft.com/office/officeart/2005/8/layout/vList2"/>
    <dgm:cxn modelId="{A8D37039-92ED-4731-9B8C-9F8E32EB801F}" srcId="{942CCACD-A8A5-4772-BF26-4DF2DBAC9E2D}" destId="{A7C7EF3D-26D6-4C87-8E88-7FF8768CD4A3}" srcOrd="1" destOrd="0" parTransId="{1A7452BA-8371-4153-A2BD-0F4C2C7F70CA}" sibTransId="{F8608AA0-A4BD-414E-B053-CF39CF8DB891}"/>
    <dgm:cxn modelId="{9FA7B8B6-323A-44C3-8CBC-66489023C004}" type="presOf" srcId="{942CCACD-A8A5-4772-BF26-4DF2DBAC9E2D}" destId="{428BE228-85D8-4CF2-B18A-B0E496DC7DAC}" srcOrd="0" destOrd="0" presId="urn:microsoft.com/office/officeart/2005/8/layout/vList2"/>
    <dgm:cxn modelId="{F9CB4ED6-4768-4524-9A3D-3A98639526B7}" srcId="{942CCACD-A8A5-4772-BF26-4DF2DBAC9E2D}" destId="{5F5F8037-2FCA-4CD5-8C4B-87E14D257E40}" srcOrd="0" destOrd="0" parTransId="{D4FBF85A-7B09-4D4D-8056-5D4393E68BFA}" sibTransId="{93B63D50-9761-4672-8551-2820A0031B14}"/>
    <dgm:cxn modelId="{A9BED1CF-F8B3-49D4-9593-C7AA46AAD19A}" type="presParOf" srcId="{428BE228-85D8-4CF2-B18A-B0E496DC7DAC}" destId="{CFFD4441-E0F6-4098-8BCC-C5EA05E0D2B6}" srcOrd="0" destOrd="0" presId="urn:microsoft.com/office/officeart/2005/8/layout/vList2"/>
    <dgm:cxn modelId="{38885FE4-2F3C-4DA5-983C-3F8BDFB61BE1}" type="presParOf" srcId="{428BE228-85D8-4CF2-B18A-B0E496DC7DAC}" destId="{ED554163-E13B-42B9-879C-29A315604E28}" srcOrd="1" destOrd="0" presId="urn:microsoft.com/office/officeart/2005/8/layout/vList2"/>
    <dgm:cxn modelId="{14E944AA-D444-410E-8D9C-CA3F217CB384}" type="presParOf" srcId="{428BE228-85D8-4CF2-B18A-B0E496DC7DAC}" destId="{D8E21CD3-4DE0-47E3-A5D7-82984249EA72}"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DECF47-B510-4909-AF40-8BEC44EE5B4F}"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ru-RU"/>
        </a:p>
      </dgm:t>
    </dgm:pt>
    <dgm:pt modelId="{E2BFD739-C869-4A9E-8749-10D74A7EDF83}">
      <dgm:prSet phldrT="[Текст]"/>
      <dgm:spPr/>
      <dgm:t>
        <a:bodyPr/>
        <a:lstStyle/>
        <a:p>
          <a:r>
            <a:rPr lang="ru-RU" dirty="0" smtClean="0"/>
            <a:t>Возмещение предприятиям жилищно-коммунального хозяйства части платы граждан за коммунальные услуги (местные) </a:t>
          </a:r>
        </a:p>
        <a:p>
          <a:r>
            <a:rPr lang="ru-RU" dirty="0" smtClean="0"/>
            <a:t>4,6 % - 23,5 тыс. рублей</a:t>
          </a:r>
          <a:endParaRPr lang="ru-RU" dirty="0"/>
        </a:p>
      </dgm:t>
    </dgm:pt>
    <dgm:pt modelId="{09C43BFC-46CB-47D2-A438-20A850B2DEE2}" type="sibTrans" cxnId="{5F0B3AAF-3D2A-4E6B-AF1B-9B393C10FEBE}">
      <dgm:prSet/>
      <dgm:spPr/>
      <dgm:t>
        <a:bodyPr/>
        <a:lstStyle/>
        <a:p>
          <a:endParaRPr lang="ru-RU"/>
        </a:p>
      </dgm:t>
    </dgm:pt>
    <dgm:pt modelId="{F31D2CCD-3ABD-4729-8F72-8E58023676A9}" type="parTrans" cxnId="{5F0B3AAF-3D2A-4E6B-AF1B-9B393C10FEBE}">
      <dgm:prSet/>
      <dgm:spPr/>
      <dgm:t>
        <a:bodyPr/>
        <a:lstStyle/>
        <a:p>
          <a:endParaRPr lang="ru-RU"/>
        </a:p>
      </dgm:t>
    </dgm:pt>
    <dgm:pt modelId="{F42848FA-B2DD-4C0C-A8C4-84345E35AEC4}">
      <dgm:prSet phldrT="[Текст]"/>
      <dgm:spPr/>
      <dgm:t>
        <a:bodyPr/>
        <a:lstStyle/>
        <a:p>
          <a:r>
            <a:rPr lang="ru-RU" dirty="0" smtClean="0"/>
            <a:t>Возмещение </a:t>
          </a:r>
          <a:r>
            <a:rPr lang="ru-RU" b="1" dirty="0" smtClean="0"/>
            <a:t>предприятиям</a:t>
          </a:r>
          <a:r>
            <a:rPr lang="ru-RU" dirty="0" smtClean="0"/>
            <a:t> жилищно-коммунального  хозяйства </a:t>
          </a:r>
        </a:p>
        <a:p>
          <a:r>
            <a:rPr lang="ru-RU" dirty="0" smtClean="0"/>
            <a:t>части платы граждан за коммунальные услуги (областные) </a:t>
          </a:r>
        </a:p>
        <a:p>
          <a:r>
            <a:rPr lang="ru-RU" dirty="0" smtClean="0"/>
            <a:t>95,4% - 487,2 тыс. рублей</a:t>
          </a:r>
          <a:endParaRPr lang="ru-RU" dirty="0"/>
        </a:p>
      </dgm:t>
    </dgm:pt>
    <dgm:pt modelId="{FB0240F7-2B98-44A4-A98C-E2BF999FE753}" type="sibTrans" cxnId="{409E7FEB-7EF1-4B08-9933-AFC2D0BFF7E2}">
      <dgm:prSet/>
      <dgm:spPr/>
      <dgm:t>
        <a:bodyPr/>
        <a:lstStyle/>
        <a:p>
          <a:endParaRPr lang="ru-RU"/>
        </a:p>
      </dgm:t>
    </dgm:pt>
    <dgm:pt modelId="{B7DA6664-0BEB-4309-BE0A-F13C07699EE8}" type="parTrans" cxnId="{409E7FEB-7EF1-4B08-9933-AFC2D0BFF7E2}">
      <dgm:prSet/>
      <dgm:spPr/>
      <dgm:t>
        <a:bodyPr/>
        <a:lstStyle/>
        <a:p>
          <a:endParaRPr lang="ru-RU"/>
        </a:p>
      </dgm:t>
    </dgm:pt>
    <dgm:pt modelId="{D73D5698-18CC-4E2B-97EC-3FC69DCE90F2}">
      <dgm:prSet phldrT="[Текст]" custT="1"/>
      <dgm:spPr/>
      <dgm:t>
        <a:bodyPr/>
        <a:lstStyle/>
        <a:p>
          <a:r>
            <a:rPr lang="ru-RU" sz="3200" dirty="0" smtClean="0"/>
            <a:t>Распределение межбюджетных трансфертов.</a:t>
          </a:r>
        </a:p>
        <a:p>
          <a:r>
            <a:rPr lang="ru-RU" sz="3200" dirty="0" smtClean="0"/>
            <a:t>Всего – 510,7 тыс. рублей</a:t>
          </a:r>
          <a:endParaRPr lang="ru-RU" sz="3200" dirty="0"/>
        </a:p>
      </dgm:t>
    </dgm:pt>
    <dgm:pt modelId="{EC5FB5C9-578B-42B6-A143-42D027C28C56}" type="sibTrans" cxnId="{C42B91F8-C432-4F81-8157-6CC5D0CECFA9}">
      <dgm:prSet/>
      <dgm:spPr/>
      <dgm:t>
        <a:bodyPr/>
        <a:lstStyle/>
        <a:p>
          <a:endParaRPr lang="ru-RU"/>
        </a:p>
      </dgm:t>
    </dgm:pt>
    <dgm:pt modelId="{D48AC41F-EC25-4265-BA9B-B2436F15FE3B}" type="parTrans" cxnId="{C42B91F8-C432-4F81-8157-6CC5D0CECFA9}">
      <dgm:prSet/>
      <dgm:spPr/>
      <dgm:t>
        <a:bodyPr/>
        <a:lstStyle/>
        <a:p>
          <a:endParaRPr lang="ru-RU"/>
        </a:p>
      </dgm:t>
    </dgm:pt>
    <dgm:pt modelId="{E1BA3B7E-4219-4486-A4E9-D1097E5E0E7B}" type="pres">
      <dgm:prSet presAssocID="{8CDECF47-B510-4909-AF40-8BEC44EE5B4F}" presName="Name0" presStyleCnt="0">
        <dgm:presLayoutVars>
          <dgm:chPref val="1"/>
          <dgm:dir/>
          <dgm:animOne val="branch"/>
          <dgm:animLvl val="lvl"/>
          <dgm:resizeHandles/>
        </dgm:presLayoutVars>
      </dgm:prSet>
      <dgm:spPr/>
      <dgm:t>
        <a:bodyPr/>
        <a:lstStyle/>
        <a:p>
          <a:endParaRPr lang="ru-RU"/>
        </a:p>
      </dgm:t>
    </dgm:pt>
    <dgm:pt modelId="{469496AA-B418-4405-9E11-9AE06E2901A3}" type="pres">
      <dgm:prSet presAssocID="{D73D5698-18CC-4E2B-97EC-3FC69DCE90F2}" presName="vertOne" presStyleCnt="0"/>
      <dgm:spPr/>
    </dgm:pt>
    <dgm:pt modelId="{C2B1E58B-8B3E-488D-945F-E53307B91493}" type="pres">
      <dgm:prSet presAssocID="{D73D5698-18CC-4E2B-97EC-3FC69DCE90F2}" presName="txOne" presStyleLbl="node0" presStyleIdx="0" presStyleCnt="1">
        <dgm:presLayoutVars>
          <dgm:chPref val="3"/>
        </dgm:presLayoutVars>
      </dgm:prSet>
      <dgm:spPr/>
      <dgm:t>
        <a:bodyPr/>
        <a:lstStyle/>
        <a:p>
          <a:endParaRPr lang="ru-RU"/>
        </a:p>
      </dgm:t>
    </dgm:pt>
    <dgm:pt modelId="{C8759A79-F211-4B15-93F1-8735BDA7EFE3}" type="pres">
      <dgm:prSet presAssocID="{D73D5698-18CC-4E2B-97EC-3FC69DCE90F2}" presName="parTransOne" presStyleCnt="0"/>
      <dgm:spPr/>
    </dgm:pt>
    <dgm:pt modelId="{E24D5C44-D939-4BC2-B07B-DB4A219FF62E}" type="pres">
      <dgm:prSet presAssocID="{D73D5698-18CC-4E2B-97EC-3FC69DCE90F2}" presName="horzOne" presStyleCnt="0"/>
      <dgm:spPr/>
    </dgm:pt>
    <dgm:pt modelId="{C8214220-525E-4F4C-9BAC-DD0D7929FA25}" type="pres">
      <dgm:prSet presAssocID="{F42848FA-B2DD-4C0C-A8C4-84345E35AEC4}" presName="vertTwo" presStyleCnt="0"/>
      <dgm:spPr/>
    </dgm:pt>
    <dgm:pt modelId="{B782C6B4-A913-4A55-84BE-21F86DEC5624}" type="pres">
      <dgm:prSet presAssocID="{F42848FA-B2DD-4C0C-A8C4-84345E35AEC4}" presName="txTwo" presStyleLbl="node2" presStyleIdx="0" presStyleCnt="2">
        <dgm:presLayoutVars>
          <dgm:chPref val="3"/>
        </dgm:presLayoutVars>
      </dgm:prSet>
      <dgm:spPr/>
      <dgm:t>
        <a:bodyPr/>
        <a:lstStyle/>
        <a:p>
          <a:endParaRPr lang="ru-RU"/>
        </a:p>
      </dgm:t>
    </dgm:pt>
    <dgm:pt modelId="{CB4203EA-AF91-44C1-95E5-B0CBA8072097}" type="pres">
      <dgm:prSet presAssocID="{F42848FA-B2DD-4C0C-A8C4-84345E35AEC4}" presName="horzTwo" presStyleCnt="0"/>
      <dgm:spPr/>
    </dgm:pt>
    <dgm:pt modelId="{395A7741-5DCB-4A45-A14C-422140111D6D}" type="pres">
      <dgm:prSet presAssocID="{FB0240F7-2B98-44A4-A98C-E2BF999FE753}" presName="sibSpaceTwo" presStyleCnt="0"/>
      <dgm:spPr/>
    </dgm:pt>
    <dgm:pt modelId="{B4B81E4A-6996-4B0E-8CD0-5169D4C72347}" type="pres">
      <dgm:prSet presAssocID="{E2BFD739-C869-4A9E-8749-10D74A7EDF83}" presName="vertTwo" presStyleCnt="0"/>
      <dgm:spPr/>
    </dgm:pt>
    <dgm:pt modelId="{D6E346D7-3745-4FC6-AF72-CB2974AEAB29}" type="pres">
      <dgm:prSet presAssocID="{E2BFD739-C869-4A9E-8749-10D74A7EDF83}" presName="txTwo" presStyleLbl="node2" presStyleIdx="1" presStyleCnt="2" custLinFactNeighborX="-2405" custLinFactNeighborY="-329">
        <dgm:presLayoutVars>
          <dgm:chPref val="3"/>
        </dgm:presLayoutVars>
      </dgm:prSet>
      <dgm:spPr/>
      <dgm:t>
        <a:bodyPr/>
        <a:lstStyle/>
        <a:p>
          <a:endParaRPr lang="ru-RU"/>
        </a:p>
      </dgm:t>
    </dgm:pt>
    <dgm:pt modelId="{9067DA90-1F86-45AA-AAA4-57EEB6EF429D}" type="pres">
      <dgm:prSet presAssocID="{E2BFD739-C869-4A9E-8749-10D74A7EDF83}" presName="horzTwo" presStyleCnt="0"/>
      <dgm:spPr/>
    </dgm:pt>
  </dgm:ptLst>
  <dgm:cxnLst>
    <dgm:cxn modelId="{5F0B3AAF-3D2A-4E6B-AF1B-9B393C10FEBE}" srcId="{D73D5698-18CC-4E2B-97EC-3FC69DCE90F2}" destId="{E2BFD739-C869-4A9E-8749-10D74A7EDF83}" srcOrd="1" destOrd="0" parTransId="{F31D2CCD-3ABD-4729-8F72-8E58023676A9}" sibTransId="{09C43BFC-46CB-47D2-A438-20A850B2DEE2}"/>
    <dgm:cxn modelId="{8E6591B8-11FC-44C8-B4A8-C013B91049B1}" type="presOf" srcId="{D73D5698-18CC-4E2B-97EC-3FC69DCE90F2}" destId="{C2B1E58B-8B3E-488D-945F-E53307B91493}" srcOrd="0" destOrd="0" presId="urn:microsoft.com/office/officeart/2005/8/layout/hierarchy4"/>
    <dgm:cxn modelId="{0BD7709D-769A-4239-92F1-7B12A918F8BA}" type="presOf" srcId="{E2BFD739-C869-4A9E-8749-10D74A7EDF83}" destId="{D6E346D7-3745-4FC6-AF72-CB2974AEAB29}" srcOrd="0" destOrd="0" presId="urn:microsoft.com/office/officeart/2005/8/layout/hierarchy4"/>
    <dgm:cxn modelId="{C42B91F8-C432-4F81-8157-6CC5D0CECFA9}" srcId="{8CDECF47-B510-4909-AF40-8BEC44EE5B4F}" destId="{D73D5698-18CC-4E2B-97EC-3FC69DCE90F2}" srcOrd="0" destOrd="0" parTransId="{D48AC41F-EC25-4265-BA9B-B2436F15FE3B}" sibTransId="{EC5FB5C9-578B-42B6-A143-42D027C28C56}"/>
    <dgm:cxn modelId="{409E7FEB-7EF1-4B08-9933-AFC2D0BFF7E2}" srcId="{D73D5698-18CC-4E2B-97EC-3FC69DCE90F2}" destId="{F42848FA-B2DD-4C0C-A8C4-84345E35AEC4}" srcOrd="0" destOrd="0" parTransId="{B7DA6664-0BEB-4309-BE0A-F13C07699EE8}" sibTransId="{FB0240F7-2B98-44A4-A98C-E2BF999FE753}"/>
    <dgm:cxn modelId="{ECE1933C-1540-49EB-BE56-F7D6CA601F5D}" type="presOf" srcId="{8CDECF47-B510-4909-AF40-8BEC44EE5B4F}" destId="{E1BA3B7E-4219-4486-A4E9-D1097E5E0E7B}" srcOrd="0" destOrd="0" presId="urn:microsoft.com/office/officeart/2005/8/layout/hierarchy4"/>
    <dgm:cxn modelId="{2ACC4A8E-4A41-46E6-9E5D-A7CBEF75FC10}" type="presOf" srcId="{F42848FA-B2DD-4C0C-A8C4-84345E35AEC4}" destId="{B782C6B4-A913-4A55-84BE-21F86DEC5624}" srcOrd="0" destOrd="0" presId="urn:microsoft.com/office/officeart/2005/8/layout/hierarchy4"/>
    <dgm:cxn modelId="{A9CDE4C6-D2A8-4404-9F35-34E905909BC3}" type="presParOf" srcId="{E1BA3B7E-4219-4486-A4E9-D1097E5E0E7B}" destId="{469496AA-B418-4405-9E11-9AE06E2901A3}" srcOrd="0" destOrd="0" presId="urn:microsoft.com/office/officeart/2005/8/layout/hierarchy4"/>
    <dgm:cxn modelId="{1C20AC45-6568-436A-AF9C-2B8FA490FB66}" type="presParOf" srcId="{469496AA-B418-4405-9E11-9AE06E2901A3}" destId="{C2B1E58B-8B3E-488D-945F-E53307B91493}" srcOrd="0" destOrd="0" presId="urn:microsoft.com/office/officeart/2005/8/layout/hierarchy4"/>
    <dgm:cxn modelId="{D9F111BD-5422-4A85-AD9A-6645F431FFB9}" type="presParOf" srcId="{469496AA-B418-4405-9E11-9AE06E2901A3}" destId="{C8759A79-F211-4B15-93F1-8735BDA7EFE3}" srcOrd="1" destOrd="0" presId="urn:microsoft.com/office/officeart/2005/8/layout/hierarchy4"/>
    <dgm:cxn modelId="{F1DF0FCB-6090-4827-BABF-26847BC44792}" type="presParOf" srcId="{469496AA-B418-4405-9E11-9AE06E2901A3}" destId="{E24D5C44-D939-4BC2-B07B-DB4A219FF62E}" srcOrd="2" destOrd="0" presId="urn:microsoft.com/office/officeart/2005/8/layout/hierarchy4"/>
    <dgm:cxn modelId="{95710B64-13B8-41BE-B566-4D3BC4833590}" type="presParOf" srcId="{E24D5C44-D939-4BC2-B07B-DB4A219FF62E}" destId="{C8214220-525E-4F4C-9BAC-DD0D7929FA25}" srcOrd="0" destOrd="0" presId="urn:microsoft.com/office/officeart/2005/8/layout/hierarchy4"/>
    <dgm:cxn modelId="{2CCC45A3-35D0-4186-A7F6-17AB8C1229A4}" type="presParOf" srcId="{C8214220-525E-4F4C-9BAC-DD0D7929FA25}" destId="{B782C6B4-A913-4A55-84BE-21F86DEC5624}" srcOrd="0" destOrd="0" presId="urn:microsoft.com/office/officeart/2005/8/layout/hierarchy4"/>
    <dgm:cxn modelId="{A8905C7C-5F3C-4995-8C3D-A8E457142CB4}" type="presParOf" srcId="{C8214220-525E-4F4C-9BAC-DD0D7929FA25}" destId="{CB4203EA-AF91-44C1-95E5-B0CBA8072097}" srcOrd="1" destOrd="0" presId="urn:microsoft.com/office/officeart/2005/8/layout/hierarchy4"/>
    <dgm:cxn modelId="{24E25BFB-8584-427B-A4C5-B5FE4F4DEFE1}" type="presParOf" srcId="{E24D5C44-D939-4BC2-B07B-DB4A219FF62E}" destId="{395A7741-5DCB-4A45-A14C-422140111D6D}" srcOrd="1" destOrd="0" presId="urn:microsoft.com/office/officeart/2005/8/layout/hierarchy4"/>
    <dgm:cxn modelId="{9BED32B6-5548-4478-8F7C-EC477D19B32F}" type="presParOf" srcId="{E24D5C44-D939-4BC2-B07B-DB4A219FF62E}" destId="{B4B81E4A-6996-4B0E-8CD0-5169D4C72347}" srcOrd="2" destOrd="0" presId="urn:microsoft.com/office/officeart/2005/8/layout/hierarchy4"/>
    <dgm:cxn modelId="{274E78B9-14FB-471C-8E7F-896593FD6DA6}" type="presParOf" srcId="{B4B81E4A-6996-4B0E-8CD0-5169D4C72347}" destId="{D6E346D7-3745-4FC6-AF72-CB2974AEAB29}" srcOrd="0" destOrd="0" presId="urn:microsoft.com/office/officeart/2005/8/layout/hierarchy4"/>
    <dgm:cxn modelId="{64381510-5DFB-4B60-98A2-6D1F732E92AD}" type="presParOf" srcId="{B4B81E4A-6996-4B0E-8CD0-5169D4C72347}" destId="{9067DA90-1F86-45AA-AAA4-57EEB6EF429D}"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FD4441-E0F6-4098-8BCC-C5EA05E0D2B6}">
      <dsp:nvSpPr>
        <dsp:cNvPr id="0" name=""/>
        <dsp:cNvSpPr/>
      </dsp:nvSpPr>
      <dsp:spPr>
        <a:xfrm>
          <a:off x="0" y="71995"/>
          <a:ext cx="11522075" cy="2894653"/>
        </a:xfrm>
        <a:prstGeom prst="roundRect">
          <a:avLst/>
        </a:prstGeom>
        <a:solidFill>
          <a:schemeClr val="accent4">
            <a:hueOff val="0"/>
            <a:satOff val="0"/>
            <a:lum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ru-RU" sz="3500" kern="1200" dirty="0" smtClean="0"/>
            <a:t>Субвенция  на осуществление государственных полномочий по первичному воинскому учету на территориях, где отсутствуют военные комиссариаты – 69,9 тыс. рублей</a:t>
          </a:r>
          <a:endParaRPr lang="ru-RU" sz="3500" kern="1200" dirty="0"/>
        </a:p>
      </dsp:txBody>
      <dsp:txXfrm>
        <a:off x="0" y="71995"/>
        <a:ext cx="11522075" cy="2894653"/>
      </dsp:txXfrm>
    </dsp:sp>
    <dsp:sp modelId="{D8E21CD3-4DE0-47E3-A5D7-82984249EA72}">
      <dsp:nvSpPr>
        <dsp:cNvPr id="0" name=""/>
        <dsp:cNvSpPr/>
      </dsp:nvSpPr>
      <dsp:spPr>
        <a:xfrm>
          <a:off x="0" y="3067448"/>
          <a:ext cx="11522075" cy="2894653"/>
        </a:xfrm>
        <a:prstGeom prst="roundRect">
          <a:avLst/>
        </a:prstGeom>
        <a:solidFill>
          <a:schemeClr val="accent4">
            <a:hueOff val="1814420"/>
            <a:satOff val="-594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ru-RU" sz="3500" kern="1200" dirty="0" smtClean="0"/>
            <a:t>Расходы на осуществление полномочий по определению в соответствии с частью 1статьи 11.2 Областного закона от 25 октября 2002 года № 273-ЗС «Об административных правонарушениях» - 0,2 тыс. рублей</a:t>
          </a:r>
          <a:endParaRPr lang="ru-RU" sz="3500" kern="1200" dirty="0"/>
        </a:p>
      </dsp:txBody>
      <dsp:txXfrm>
        <a:off x="0" y="3067448"/>
        <a:ext cx="11522075" cy="28946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B1E58B-8B3E-488D-945F-E53307B91493}">
      <dsp:nvSpPr>
        <dsp:cNvPr id="0" name=""/>
        <dsp:cNvSpPr/>
      </dsp:nvSpPr>
      <dsp:spPr>
        <a:xfrm>
          <a:off x="4253" y="773"/>
          <a:ext cx="11513568" cy="31419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Распределение межбюджетных трансфертов.</a:t>
          </a:r>
        </a:p>
        <a:p>
          <a:pPr lvl="0" algn="ctr" defTabSz="1422400">
            <a:lnSpc>
              <a:spcPct val="90000"/>
            </a:lnSpc>
            <a:spcBef>
              <a:spcPct val="0"/>
            </a:spcBef>
            <a:spcAft>
              <a:spcPct val="35000"/>
            </a:spcAft>
          </a:pPr>
          <a:r>
            <a:rPr lang="ru-RU" sz="3200" kern="1200" dirty="0" smtClean="0"/>
            <a:t>Всего – 510,7 тыс. рублей</a:t>
          </a:r>
          <a:endParaRPr lang="ru-RU" sz="3200" kern="1200" dirty="0"/>
        </a:p>
      </dsp:txBody>
      <dsp:txXfrm>
        <a:off x="4253" y="773"/>
        <a:ext cx="11513568" cy="3141922"/>
      </dsp:txXfrm>
    </dsp:sp>
    <dsp:sp modelId="{B782C6B4-A913-4A55-84BE-21F86DEC5624}">
      <dsp:nvSpPr>
        <dsp:cNvPr id="0" name=""/>
        <dsp:cNvSpPr/>
      </dsp:nvSpPr>
      <dsp:spPr>
        <a:xfrm>
          <a:off x="4253" y="3450191"/>
          <a:ext cx="5524744" cy="31419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600" kern="1200" dirty="0" smtClean="0"/>
            <a:t>Возмещение </a:t>
          </a:r>
          <a:r>
            <a:rPr lang="ru-RU" sz="2600" b="1" kern="1200" dirty="0" smtClean="0"/>
            <a:t>предприятиям</a:t>
          </a:r>
          <a:r>
            <a:rPr lang="ru-RU" sz="2600" kern="1200" dirty="0" smtClean="0"/>
            <a:t> жилищно-коммунального  хозяйства </a:t>
          </a:r>
        </a:p>
        <a:p>
          <a:pPr lvl="0" algn="ctr" defTabSz="1155700">
            <a:lnSpc>
              <a:spcPct val="90000"/>
            </a:lnSpc>
            <a:spcBef>
              <a:spcPct val="0"/>
            </a:spcBef>
            <a:spcAft>
              <a:spcPct val="35000"/>
            </a:spcAft>
          </a:pPr>
          <a:r>
            <a:rPr lang="ru-RU" sz="2600" kern="1200" dirty="0" smtClean="0"/>
            <a:t>части платы граждан за коммунальные услуги (областные) </a:t>
          </a:r>
        </a:p>
        <a:p>
          <a:pPr lvl="0" algn="ctr" defTabSz="1155700">
            <a:lnSpc>
              <a:spcPct val="90000"/>
            </a:lnSpc>
            <a:spcBef>
              <a:spcPct val="0"/>
            </a:spcBef>
            <a:spcAft>
              <a:spcPct val="35000"/>
            </a:spcAft>
          </a:pPr>
          <a:r>
            <a:rPr lang="ru-RU" sz="2600" kern="1200" dirty="0" smtClean="0"/>
            <a:t>95,4% - 487,2 тыс. рублей</a:t>
          </a:r>
          <a:endParaRPr lang="ru-RU" sz="2600" kern="1200" dirty="0"/>
        </a:p>
      </dsp:txBody>
      <dsp:txXfrm>
        <a:off x="4253" y="3450191"/>
        <a:ext cx="5524744" cy="3141922"/>
      </dsp:txXfrm>
    </dsp:sp>
    <dsp:sp modelId="{D6E346D7-3745-4FC6-AF72-CB2974AEAB29}">
      <dsp:nvSpPr>
        <dsp:cNvPr id="0" name=""/>
        <dsp:cNvSpPr/>
      </dsp:nvSpPr>
      <dsp:spPr>
        <a:xfrm>
          <a:off x="5860206" y="3439854"/>
          <a:ext cx="5524744" cy="31419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600" kern="1200" dirty="0" smtClean="0"/>
            <a:t>Возмещение предприятиям жилищно-коммунального хозяйства части платы граждан за коммунальные услуги (местные) </a:t>
          </a:r>
        </a:p>
        <a:p>
          <a:pPr lvl="0" algn="ctr" defTabSz="1155700">
            <a:lnSpc>
              <a:spcPct val="90000"/>
            </a:lnSpc>
            <a:spcBef>
              <a:spcPct val="0"/>
            </a:spcBef>
            <a:spcAft>
              <a:spcPct val="35000"/>
            </a:spcAft>
          </a:pPr>
          <a:r>
            <a:rPr lang="ru-RU" sz="2600" kern="1200" dirty="0" smtClean="0"/>
            <a:t>4,6 % - 23,5 тыс. рублей</a:t>
          </a:r>
          <a:endParaRPr lang="ru-RU" sz="2600" kern="1200" dirty="0"/>
        </a:p>
      </dsp:txBody>
      <dsp:txXfrm>
        <a:off x="5860206" y="3439854"/>
        <a:ext cx="5524744" cy="314192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latin typeface="Arial" charset="0"/>
              </a:defRPr>
            </a:lvl1pPr>
          </a:lstStyle>
          <a:p>
            <a:pPr>
              <a:defRPr/>
            </a:pPr>
            <a:endParaRPr lang="ru-RU"/>
          </a:p>
        </p:txBody>
      </p:sp>
      <p:sp>
        <p:nvSpPr>
          <p:cNvPr id="63491"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latin typeface="Arial" charset="0"/>
              </a:defRPr>
            </a:lvl1pPr>
          </a:lstStyle>
          <a:p>
            <a:pPr>
              <a:defRPr/>
            </a:pPr>
            <a:endParaRPr lang="ru-RU"/>
          </a:p>
        </p:txBody>
      </p:sp>
      <p:sp>
        <p:nvSpPr>
          <p:cNvPr id="12292" name="Rectangle 4"/>
          <p:cNvSpPr>
            <a:spLocks noRo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3494"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latin typeface="Arial" charset="0"/>
              </a:defRPr>
            </a:lvl1pPr>
          </a:lstStyle>
          <a:p>
            <a:pPr>
              <a:defRPr/>
            </a:pPr>
            <a:endParaRPr lang="ru-RU"/>
          </a:p>
        </p:txBody>
      </p:sp>
      <p:sp>
        <p:nvSpPr>
          <p:cNvPr id="63495"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latin typeface="Arial" charset="0"/>
              </a:defRPr>
            </a:lvl1pPr>
          </a:lstStyle>
          <a:p>
            <a:pPr>
              <a:defRPr/>
            </a:pPr>
            <a:fld id="{07790E57-7A1D-4C4F-93DE-E7711EAA12F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40280" y="853440"/>
            <a:ext cx="9921240" cy="256032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67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2240280" y="3510900"/>
            <a:ext cx="9921240" cy="2113597"/>
          </a:xfrm>
        </p:spPr>
        <p:txBody>
          <a:bodyPr/>
          <a:lstStyle>
            <a:lvl1pPr marL="102413" indent="0" algn="l">
              <a:buNone/>
              <a:defRPr sz="2800">
                <a:solidFill>
                  <a:schemeClr val="tx1"/>
                </a:solidFill>
              </a:defRPr>
            </a:lvl1pPr>
            <a:lvl2pPr>
              <a:buNone/>
              <a:defRPr sz="2500">
                <a:solidFill>
                  <a:schemeClr val="tx1">
                    <a:tint val="75000"/>
                  </a:schemeClr>
                </a:solidFill>
              </a:defRPr>
            </a:lvl2pPr>
            <a:lvl3pPr>
              <a:buNone/>
              <a:defRPr sz="22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lvl1pPr>
          </a:lstStyle>
          <a:p>
            <a:pPr>
              <a:defRPr/>
            </a:pPr>
            <a:endParaRPr lang="ru-RU"/>
          </a:p>
        </p:txBody>
      </p:sp>
      <p:sp>
        <p:nvSpPr>
          <p:cNvPr id="5" name="Нижний колонтитул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lvl1pPr>
          </a:lstStyle>
          <a:p>
            <a:pPr>
              <a:defRPr/>
            </a:pPr>
            <a:endParaRPr lang="ru-RU"/>
          </a:p>
        </p:txBody>
      </p:sp>
      <p:sp>
        <p:nvSpPr>
          <p:cNvPr id="6" name="Номер слайда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lvl1pPr>
          </a:lstStyle>
          <a:p>
            <a:pPr>
              <a:defRPr/>
            </a:pPr>
            <a:fld id="{56DB28A1-C02D-472E-B575-EA4E7A04F4E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bwMode="auto">
          <a:xfrm>
            <a:off x="639763" y="384175"/>
            <a:ext cx="11522075"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28001" tIns="64001" rIns="128001" bIns="64001"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639763" y="2239963"/>
            <a:ext cx="11522075" cy="6592887"/>
          </a:xfrm>
          <a:prstGeom prst="rect">
            <a:avLst/>
          </a:prstGeom>
          <a:noFill/>
          <a:ln w="9525">
            <a:noFill/>
            <a:miter lim="800000"/>
            <a:headEnd/>
            <a:tailEnd/>
          </a:ln>
        </p:spPr>
        <p:txBody>
          <a:bodyPr vert="horz" wrap="square" lIns="128001" tIns="64001" rIns="128001" bIns="64001"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7" name="Дата 3"/>
          <p:cNvSpPr>
            <a:spLocks noGrp="1"/>
          </p:cNvSpPr>
          <p:nvPr>
            <p:ph type="dt" sz="half" idx="2"/>
          </p:nvPr>
        </p:nvSpPr>
        <p:spPr bwMode="auto">
          <a:xfrm>
            <a:off x="639763" y="8983663"/>
            <a:ext cx="2987675"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28001" tIns="64001" rIns="128001" bIns="64001" numCol="1" anchor="b" anchorCtr="0" compatLnSpc="1">
            <a:prstTxWarp prst="textNoShape">
              <a:avLst/>
            </a:prstTxWarp>
          </a:bodyPr>
          <a:lstStyle>
            <a:lvl1pPr defTabSz="912813" eaLnBrk="1" hangingPunct="1">
              <a:lnSpc>
                <a:spcPct val="100000"/>
              </a:lnSpc>
              <a:spcBef>
                <a:spcPct val="0"/>
              </a:spcBef>
              <a:buClrTx/>
              <a:buSzTx/>
              <a:buFontTx/>
              <a:buNone/>
              <a:defRPr sz="1700">
                <a:solidFill>
                  <a:srgbClr val="BCBCBC"/>
                </a:solidFill>
                <a:latin typeface="Arial" charset="0"/>
              </a:defRPr>
            </a:lvl1pPr>
          </a:lstStyle>
          <a:p>
            <a:pPr>
              <a:defRPr/>
            </a:pPr>
            <a:endParaRPr lang="ru-RU"/>
          </a:p>
        </p:txBody>
      </p:sp>
      <p:sp>
        <p:nvSpPr>
          <p:cNvPr id="8" name="Нижний колонтитул 4"/>
          <p:cNvSpPr>
            <a:spLocks noGrp="1"/>
          </p:cNvSpPr>
          <p:nvPr>
            <p:ph type="ftr" sz="quarter" idx="3"/>
          </p:nvPr>
        </p:nvSpPr>
        <p:spPr bwMode="auto">
          <a:xfrm>
            <a:off x="4373563" y="8983663"/>
            <a:ext cx="4054475"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28001" tIns="64001" rIns="128001" bIns="64001" numCol="1" anchor="b" anchorCtr="0" compatLnSpc="1">
            <a:prstTxWarp prst="textNoShape">
              <a:avLst/>
            </a:prstTxWarp>
          </a:bodyPr>
          <a:lstStyle>
            <a:lvl1pPr algn="ctr" defTabSz="912813" eaLnBrk="1" hangingPunct="1">
              <a:lnSpc>
                <a:spcPct val="100000"/>
              </a:lnSpc>
              <a:spcBef>
                <a:spcPct val="0"/>
              </a:spcBef>
              <a:buClrTx/>
              <a:buSzTx/>
              <a:buFontTx/>
              <a:buNone/>
              <a:defRPr sz="1700">
                <a:solidFill>
                  <a:srgbClr val="BCBCBC"/>
                </a:solidFill>
                <a:latin typeface="Arial" charset="0"/>
              </a:defRPr>
            </a:lvl1pPr>
          </a:lstStyle>
          <a:p>
            <a:pPr>
              <a:defRPr/>
            </a:pPr>
            <a:endParaRPr lang="ru-RU"/>
          </a:p>
        </p:txBody>
      </p:sp>
      <p:sp>
        <p:nvSpPr>
          <p:cNvPr id="9" name="Номер слайда 5"/>
          <p:cNvSpPr>
            <a:spLocks noGrp="1"/>
          </p:cNvSpPr>
          <p:nvPr>
            <p:ph type="sldNum" sz="quarter" idx="4"/>
          </p:nvPr>
        </p:nvSpPr>
        <p:spPr bwMode="auto">
          <a:xfrm>
            <a:off x="11095038" y="8983663"/>
            <a:ext cx="1066800"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64001" rIns="0" bIns="64001" numCol="1" anchor="b" anchorCtr="0" compatLnSpc="1">
            <a:prstTxWarp prst="textNoShape">
              <a:avLst/>
            </a:prstTxWarp>
          </a:bodyPr>
          <a:lstStyle>
            <a:lvl1pPr algn="r" defTabSz="912813" eaLnBrk="1" hangingPunct="1">
              <a:lnSpc>
                <a:spcPct val="100000"/>
              </a:lnSpc>
              <a:spcBef>
                <a:spcPct val="0"/>
              </a:spcBef>
              <a:buClrTx/>
              <a:buSzTx/>
              <a:buFontTx/>
              <a:buNone/>
              <a:defRPr sz="1700">
                <a:solidFill>
                  <a:srgbClr val="BCBCBC"/>
                </a:solidFill>
                <a:latin typeface="Arial" charset="0"/>
              </a:defRPr>
            </a:lvl1pPr>
          </a:lstStyle>
          <a:p>
            <a:pPr>
              <a:defRPr/>
            </a:pPr>
            <a:fld id="{2AC39AB0-E394-4E55-AD5A-54B6C87E7E7A}"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18" r:id="rId1"/>
  </p:sldLayoutIdLst>
  <p:txStyles>
    <p:titleStyle>
      <a:lvl1pPr algn="ctr" defTabSz="912813" rtl="0" eaLnBrk="0" fontAlgn="base" hangingPunct="0">
        <a:spcBef>
          <a:spcPct val="0"/>
        </a:spcBef>
        <a:spcAft>
          <a:spcPct val="0"/>
        </a:spcAft>
        <a:defRPr sz="57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ial" charset="0"/>
          <a:ea typeface="+mj-ea"/>
          <a:cs typeface="+mj-cs"/>
        </a:defRPr>
      </a:lvl1pPr>
      <a:lvl2pPr algn="ctr" defTabSz="912813" rtl="0" eaLnBrk="0" fontAlgn="base" hangingPunct="0">
        <a:spcBef>
          <a:spcPct val="0"/>
        </a:spcBef>
        <a:spcAft>
          <a:spcPct val="0"/>
        </a:spcAft>
        <a:defRPr sz="5700" b="1">
          <a:solidFill>
            <a:schemeClr val="tx1"/>
          </a:solidFill>
          <a:latin typeface="Arial" charset="0"/>
        </a:defRPr>
      </a:lvl2pPr>
      <a:lvl3pPr algn="ctr" defTabSz="912813" rtl="0" eaLnBrk="0" fontAlgn="base" hangingPunct="0">
        <a:spcBef>
          <a:spcPct val="0"/>
        </a:spcBef>
        <a:spcAft>
          <a:spcPct val="0"/>
        </a:spcAft>
        <a:defRPr sz="5700" b="1">
          <a:solidFill>
            <a:schemeClr val="tx1"/>
          </a:solidFill>
          <a:latin typeface="Arial" charset="0"/>
        </a:defRPr>
      </a:lvl3pPr>
      <a:lvl4pPr algn="ctr" defTabSz="912813" rtl="0" eaLnBrk="0" fontAlgn="base" hangingPunct="0">
        <a:spcBef>
          <a:spcPct val="0"/>
        </a:spcBef>
        <a:spcAft>
          <a:spcPct val="0"/>
        </a:spcAft>
        <a:defRPr sz="5700" b="1">
          <a:solidFill>
            <a:schemeClr val="tx1"/>
          </a:solidFill>
          <a:latin typeface="Arial" charset="0"/>
        </a:defRPr>
      </a:lvl4pPr>
      <a:lvl5pPr algn="ctr" defTabSz="912813" rtl="0" eaLnBrk="0" fontAlgn="base" hangingPunct="0">
        <a:spcBef>
          <a:spcPct val="0"/>
        </a:spcBef>
        <a:spcAft>
          <a:spcPct val="0"/>
        </a:spcAft>
        <a:defRPr sz="5700" b="1">
          <a:solidFill>
            <a:schemeClr val="tx1"/>
          </a:solidFill>
          <a:latin typeface="Arial" charset="0"/>
        </a:defRPr>
      </a:lvl5pPr>
      <a:lvl6pPr marL="457200" algn="ctr" rtl="0" fontAlgn="base">
        <a:spcBef>
          <a:spcPct val="0"/>
        </a:spcBef>
        <a:spcAft>
          <a:spcPct val="0"/>
        </a:spcAft>
        <a:defRPr sz="5700" b="1">
          <a:solidFill>
            <a:schemeClr val="tx1"/>
          </a:solidFill>
          <a:latin typeface="Arial" charset="0"/>
        </a:defRPr>
      </a:lvl6pPr>
      <a:lvl7pPr marL="914400" algn="ctr" rtl="0" fontAlgn="base">
        <a:spcBef>
          <a:spcPct val="0"/>
        </a:spcBef>
        <a:spcAft>
          <a:spcPct val="0"/>
        </a:spcAft>
        <a:defRPr sz="5700" b="1">
          <a:solidFill>
            <a:schemeClr val="tx1"/>
          </a:solidFill>
          <a:latin typeface="Arial" charset="0"/>
        </a:defRPr>
      </a:lvl7pPr>
      <a:lvl8pPr marL="1371600" algn="ctr" rtl="0" fontAlgn="base">
        <a:spcBef>
          <a:spcPct val="0"/>
        </a:spcBef>
        <a:spcAft>
          <a:spcPct val="0"/>
        </a:spcAft>
        <a:defRPr sz="5700" b="1">
          <a:solidFill>
            <a:schemeClr val="tx1"/>
          </a:solidFill>
          <a:latin typeface="Arial" charset="0"/>
        </a:defRPr>
      </a:lvl8pPr>
      <a:lvl9pPr marL="1828800" algn="ctr" rtl="0" fontAlgn="base">
        <a:spcBef>
          <a:spcPct val="0"/>
        </a:spcBef>
        <a:spcAft>
          <a:spcPct val="0"/>
        </a:spcAft>
        <a:defRPr sz="5700" b="1">
          <a:solidFill>
            <a:schemeClr val="tx1"/>
          </a:solidFill>
          <a:latin typeface="Arial" charset="0"/>
        </a:defRPr>
      </a:lvl9pPr>
    </p:titleStyle>
    <p:bodyStyle>
      <a:lvl1pPr marL="766763" indent="-576263" algn="l" defTabSz="912813" rtl="0" eaLnBrk="0" fontAlgn="base" hangingPunct="0">
        <a:spcBef>
          <a:spcPct val="20000"/>
        </a:spcBef>
        <a:spcAft>
          <a:spcPct val="0"/>
        </a:spcAft>
        <a:buClr>
          <a:srgbClr val="F9F9F9"/>
        </a:buClr>
        <a:buSzPct val="65000"/>
        <a:buFont typeface="Wingdings 2" pitchFamily="18" charset="2"/>
        <a:buChar char=""/>
        <a:defRPr sz="3900" kern="1200">
          <a:solidFill>
            <a:schemeClr val="tx1"/>
          </a:solidFill>
          <a:latin typeface="Arial" charset="0"/>
          <a:ea typeface="+mn-ea"/>
          <a:cs typeface="+mn-cs"/>
        </a:defRPr>
      </a:lvl1pPr>
      <a:lvl2pPr marL="1216025" indent="-395288" algn="l" defTabSz="912813" rtl="0" eaLnBrk="0" fontAlgn="base" hangingPunct="0">
        <a:spcBef>
          <a:spcPct val="20000"/>
        </a:spcBef>
        <a:spcAft>
          <a:spcPct val="0"/>
        </a:spcAft>
        <a:buClr>
          <a:schemeClr val="tx1"/>
        </a:buClr>
        <a:buSzPct val="80000"/>
        <a:buFont typeface="Wingdings 2" pitchFamily="18" charset="2"/>
        <a:buChar char=""/>
        <a:defRPr sz="3400" kern="1200">
          <a:solidFill>
            <a:schemeClr val="tx1"/>
          </a:solidFill>
          <a:latin typeface="Arial" charset="0"/>
          <a:ea typeface="+mn-ea"/>
          <a:cs typeface="+mn-cs"/>
        </a:defRPr>
      </a:lvl2pPr>
      <a:lvl3pPr marL="1584325" indent="-317500" algn="l" defTabSz="912813" rtl="0" eaLnBrk="0" fontAlgn="base" hangingPunct="0">
        <a:spcBef>
          <a:spcPct val="20000"/>
        </a:spcBef>
        <a:spcAft>
          <a:spcPct val="0"/>
        </a:spcAft>
        <a:buClr>
          <a:schemeClr val="tx1"/>
        </a:buClr>
        <a:buSzPct val="95000"/>
        <a:buFont typeface="Wingdings" pitchFamily="2" charset="2"/>
        <a:buChar char=""/>
        <a:defRPr sz="3100" kern="1200">
          <a:solidFill>
            <a:schemeClr val="tx1"/>
          </a:solidFill>
          <a:latin typeface="Arial" charset="0"/>
          <a:ea typeface="+mn-ea"/>
          <a:cs typeface="+mn-cs"/>
        </a:defRPr>
      </a:lvl3pPr>
      <a:lvl4pPr marL="1893888" indent="-255588" algn="l" defTabSz="912813" rtl="0" eaLnBrk="0" fontAlgn="base" hangingPunct="0">
        <a:spcBef>
          <a:spcPct val="20000"/>
        </a:spcBef>
        <a:spcAft>
          <a:spcPct val="0"/>
        </a:spcAft>
        <a:buClr>
          <a:schemeClr val="tx1"/>
        </a:buClr>
        <a:buSzPct val="100000"/>
        <a:buFont typeface="Wingdings 3" pitchFamily="18" charset="2"/>
        <a:buChar char=""/>
        <a:defRPr sz="2800" kern="1200">
          <a:solidFill>
            <a:schemeClr val="tx1"/>
          </a:solidFill>
          <a:latin typeface="Arial" charset="0"/>
          <a:ea typeface="+mn-ea"/>
          <a:cs typeface="+mn-cs"/>
        </a:defRPr>
      </a:lvl4pPr>
      <a:lvl5pPr marL="2162175" indent="-255588" algn="l" defTabSz="912813" rtl="0" eaLnBrk="0" fontAlgn="base" hangingPunct="0">
        <a:spcBef>
          <a:spcPct val="20000"/>
        </a:spcBef>
        <a:spcAft>
          <a:spcPct val="0"/>
        </a:spcAft>
        <a:buClr>
          <a:schemeClr val="tx1"/>
        </a:buClr>
        <a:buFont typeface="Wingdings 2" pitchFamily="18" charset="2"/>
        <a:buChar char=""/>
        <a:defRPr sz="2800" kern="1200">
          <a:solidFill>
            <a:schemeClr val="tx1"/>
          </a:solidFill>
          <a:latin typeface="Arial" charset="0"/>
          <a:ea typeface="+mn-ea"/>
          <a:cs typeface="+mn-cs"/>
        </a:defRPr>
      </a:lvl5pPr>
      <a:lvl6pPr marL="2470709" indent="-256032" algn="l" rtl="0" eaLnBrk="1" latinLnBrk="0" hangingPunct="1">
        <a:spcBef>
          <a:spcPct val="20000"/>
        </a:spcBef>
        <a:buClr>
          <a:schemeClr val="tx1"/>
        </a:buClr>
        <a:buFont typeface="Wingdings 3"/>
        <a:buChar char=""/>
        <a:defRPr kumimoji="0" sz="2500" kern="1200">
          <a:solidFill>
            <a:schemeClr val="tx1"/>
          </a:solidFill>
          <a:latin typeface="+mn-lt"/>
          <a:ea typeface="+mn-ea"/>
          <a:cs typeface="+mn-cs"/>
        </a:defRPr>
      </a:lvl6pPr>
      <a:lvl7pPr marL="2752344" indent="-256032" algn="l" rtl="0" eaLnBrk="1" latinLnBrk="0" hangingPunct="1">
        <a:spcBef>
          <a:spcPct val="20000"/>
        </a:spcBef>
        <a:buClr>
          <a:schemeClr val="tx1"/>
        </a:buClr>
        <a:buFont typeface="Wingdings 2"/>
        <a:buChar char=""/>
        <a:defRPr kumimoji="0" sz="2200" kern="1200">
          <a:solidFill>
            <a:schemeClr val="tx1"/>
          </a:solidFill>
          <a:latin typeface="+mn-lt"/>
          <a:ea typeface="+mn-ea"/>
          <a:cs typeface="+mn-cs"/>
        </a:defRPr>
      </a:lvl7pPr>
      <a:lvl8pPr marL="3033979" indent="-256032"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8pPr>
      <a:lvl9pPr marL="3315614" indent="-256032" algn="l" rtl="0" eaLnBrk="1" latinLnBrk="0" hangingPunct="1">
        <a:spcBef>
          <a:spcPct val="20000"/>
        </a:spcBef>
        <a:buClr>
          <a:schemeClr val="tx1"/>
        </a:buClr>
        <a:buFont typeface="Wingdings 2"/>
        <a:buChar char=""/>
        <a:defRPr kumimoji="0" sz="2000" kern="1200" baseline="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__________Microsoft_Office_Excel1.xl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__________Microsoft_Office_Excel2.xls"/><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__________Microsoft_Office_Excel3.xls"/><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idx="4294967295"/>
          </p:nvPr>
        </p:nvSpPr>
        <p:spPr>
          <a:xfrm>
            <a:off x="639763" y="384175"/>
            <a:ext cx="11593512" cy="85931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ru-RU" altLang="ru-RU" sz="5100" smtClean="0">
                <a:ln>
                  <a:noFill/>
                </a:ln>
                <a:solidFill>
                  <a:srgbClr val="FF0000"/>
                </a:solidFill>
                <a:effectLst/>
              </a:rPr>
              <a:t>Бюджет Майорского сельского поселения Орловского района на 2016 год</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idx="429496729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ru-RU" altLang="ru-RU" sz="2800" smtClean="0">
                <a:ln>
                  <a:noFill/>
                </a:ln>
                <a:solidFill>
                  <a:srgbClr val="FF0000"/>
                </a:solidFill>
                <a:effectLst/>
              </a:rPr>
              <a:t>Основные характеристики бюджета Майорского сельского поселения Орловского района на 2016 год с учетом уровня инфляции, не превышающего</a:t>
            </a:r>
            <a:r>
              <a:rPr lang="ru-RU" altLang="ru-RU" sz="2800" smtClean="0">
                <a:ln>
                  <a:noFill/>
                </a:ln>
                <a:solidFill>
                  <a:schemeClr val="tx1"/>
                </a:solidFill>
                <a:effectLst/>
              </a:rPr>
              <a:t> </a:t>
            </a:r>
          </a:p>
        </p:txBody>
      </p:sp>
      <p:sp>
        <p:nvSpPr>
          <p:cNvPr id="4099" name="Rectangle 5"/>
          <p:cNvSpPr>
            <a:spLocks noGrp="1"/>
          </p:cNvSpPr>
          <p:nvPr>
            <p:ph type="body" sz="half" idx="4294967295"/>
          </p:nvPr>
        </p:nvSpPr>
        <p:spPr>
          <a:xfrm>
            <a:off x="928688" y="2239963"/>
            <a:ext cx="11376025" cy="6592887"/>
          </a:xfrm>
          <a:noFill/>
        </p:spPr>
        <p:txBody>
          <a:bodyPr/>
          <a:lstStyle/>
          <a:p>
            <a:pPr>
              <a:lnSpc>
                <a:spcPct val="80000"/>
              </a:lnSpc>
            </a:pPr>
            <a:r>
              <a:rPr lang="ru-RU" altLang="ru-RU" sz="2800" smtClean="0">
                <a:solidFill>
                  <a:schemeClr val="bg1"/>
                </a:solidFill>
                <a:latin typeface="Times New Roman" pitchFamily="18" charset="0"/>
              </a:rPr>
              <a:t>1) прогнозируемый  общий  объем  доходов бюджета Майорского  сельского поселения Орловского района в сумме 7282,8 тыс. рублей;</a:t>
            </a:r>
          </a:p>
          <a:p>
            <a:pPr>
              <a:lnSpc>
                <a:spcPct val="80000"/>
              </a:lnSpc>
            </a:pPr>
            <a:r>
              <a:rPr lang="ru-RU" altLang="ru-RU" sz="2800" smtClean="0">
                <a:solidFill>
                  <a:schemeClr val="bg1"/>
                </a:solidFill>
                <a:latin typeface="Times New Roman" pitchFamily="18" charset="0"/>
              </a:rPr>
              <a:t>	2) общий объем расходов бюджета Майорского сельского поселения Орловского района в сумме 7604,8 тыс. рублей;</a:t>
            </a:r>
          </a:p>
          <a:p>
            <a:pPr>
              <a:lnSpc>
                <a:spcPct val="80000"/>
              </a:lnSpc>
            </a:pPr>
            <a:r>
              <a:rPr lang="ru-RU" altLang="ru-RU" sz="2800" smtClean="0">
                <a:solidFill>
                  <a:schemeClr val="bg1"/>
                </a:solidFill>
                <a:latin typeface="Times New Roman" pitchFamily="18" charset="0"/>
              </a:rPr>
              <a:t>	3) верхний предел муниципального долга муниципального образования «Майорское сельское поселение» на 1 января 2017 года в сумме 0,0 тыс. рублей, в том числе верхний предел долга по муниципальным гарантиям муниципального образования «Майорское сельское поселение» в сумме 0,0 тыс. рублей;</a:t>
            </a:r>
          </a:p>
          <a:p>
            <a:pPr>
              <a:lnSpc>
                <a:spcPct val="80000"/>
              </a:lnSpc>
            </a:pPr>
            <a:r>
              <a:rPr lang="ru-RU" altLang="ru-RU" sz="2800" smtClean="0">
                <a:solidFill>
                  <a:schemeClr val="bg1"/>
                </a:solidFill>
                <a:latin typeface="Times New Roman" pitchFamily="18" charset="0"/>
              </a:rPr>
              <a:t>	4) предельный сумме 3257,6 тыс. рублей;</a:t>
            </a:r>
          </a:p>
          <a:p>
            <a:pPr>
              <a:lnSpc>
                <a:spcPct val="80000"/>
              </a:lnSpc>
            </a:pPr>
            <a:r>
              <a:rPr lang="ru-RU" altLang="ru-RU" sz="2800" smtClean="0">
                <a:solidFill>
                  <a:schemeClr val="bg1"/>
                </a:solidFill>
                <a:latin typeface="Times New Roman" pitchFamily="18" charset="0"/>
              </a:rPr>
              <a:t>	5) предельный объем расходов на обслуживание муниципального долга Майорского сельского поселения Орловского района на 2016 год в сумме 0,0 тыс. рублей;</a:t>
            </a:r>
          </a:p>
          <a:p>
            <a:pPr>
              <a:lnSpc>
                <a:spcPct val="80000"/>
              </a:lnSpc>
            </a:pPr>
            <a:r>
              <a:rPr lang="ru-RU" altLang="ru-RU" sz="2800" smtClean="0">
                <a:solidFill>
                  <a:schemeClr val="bg1"/>
                </a:solidFill>
                <a:latin typeface="Times New Roman" pitchFamily="18" charset="0"/>
              </a:rPr>
              <a:t>6) прогнозируемый дефицит бюджета Майорского сельского поселения Орловского района на 2016 год в сумме 322,0 тыс. рублей.</a:t>
            </a:r>
          </a:p>
          <a:p>
            <a:pPr>
              <a:lnSpc>
                <a:spcPct val="80000"/>
              </a:lnSpc>
            </a:pPr>
            <a:endParaRPr lang="ru-RU" altLang="ru-RU" sz="2000" smtClean="0">
              <a:solidFill>
                <a:srgbClr val="FF0000"/>
              </a:solidFill>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2"/>
            <a:ext cx="11521440" cy="198721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3200" dirty="0" smtClean="0">
                <a:solidFill>
                  <a:srgbClr val="FF0000"/>
                </a:solidFill>
                <a:latin typeface="+mj-lt"/>
              </a:rPr>
              <a:t>Объем поступлений доходов бюджета Майорского сельского поселения                                                                     Орловского района на 2015 год</a:t>
            </a:r>
            <a:endParaRPr lang="ru-RU" sz="3200" dirty="0">
              <a:solidFill>
                <a:srgbClr val="FF0000"/>
              </a:solidFill>
              <a:latin typeface="+mj-lt"/>
            </a:endParaRPr>
          </a:p>
        </p:txBody>
      </p:sp>
      <p:sp>
        <p:nvSpPr>
          <p:cNvPr id="5123" name="Содержимое 9"/>
          <p:cNvSpPr>
            <a:spLocks noGrp="1"/>
          </p:cNvSpPr>
          <p:nvPr>
            <p:ph idx="4294967295"/>
          </p:nvPr>
        </p:nvSpPr>
        <p:spPr>
          <a:xfrm>
            <a:off x="639763" y="3157538"/>
            <a:ext cx="12161837" cy="5099050"/>
          </a:xfrm>
        </p:spPr>
        <p:txBody>
          <a:bodyPr/>
          <a:lstStyle/>
          <a:p>
            <a:pPr eaLnBrk="1" hangingPunct="1"/>
            <a:r>
              <a:rPr lang="ru-RU" altLang="ru-RU" sz="2200" smtClean="0">
                <a:latin typeface="Times New Roman" pitchFamily="18" charset="0"/>
              </a:rPr>
              <a:t>НАЛОГОВЫЕ И НЕНАЛОГОВЫЕ ДОХОДЫ 	3257,6</a:t>
            </a:r>
          </a:p>
          <a:p>
            <a:pPr eaLnBrk="1" hangingPunct="1"/>
            <a:r>
              <a:rPr lang="ru-RU" altLang="ru-RU" sz="2200" smtClean="0">
                <a:latin typeface="Times New Roman" pitchFamily="18" charset="0"/>
              </a:rPr>
              <a:t>НАЛОГИ НА ПРИБЫЛЬ, ДОХОДЫ 	                 247,1</a:t>
            </a:r>
          </a:p>
          <a:p>
            <a:pPr eaLnBrk="1" hangingPunct="1"/>
            <a:r>
              <a:rPr lang="ru-RU" altLang="ru-RU" sz="2200" smtClean="0">
                <a:latin typeface="Times New Roman" pitchFamily="18" charset="0"/>
              </a:rPr>
              <a:t>НАЛОГИ НА ТОВАРЫ (РАБОТЫ, УСЛУГИ), РЕАЛИЗУЕМЫЕ НА ТЕРРИТОРИИ РОССИЙСКОЙ ФЕДЕРАЦИИ 	      1091,8</a:t>
            </a:r>
          </a:p>
          <a:p>
            <a:pPr eaLnBrk="1" hangingPunct="1"/>
            <a:r>
              <a:rPr lang="ru-RU" altLang="ru-RU" sz="2200" smtClean="0">
                <a:latin typeface="Times New Roman" pitchFamily="18" charset="0"/>
              </a:rPr>
              <a:t>НАЛОГИ НА СОВОКУПНЫЙ ДОХОД 	                  270,6</a:t>
            </a:r>
          </a:p>
          <a:p>
            <a:pPr eaLnBrk="1" hangingPunct="1"/>
            <a:r>
              <a:rPr lang="ru-RU" altLang="ru-RU" sz="2200" smtClean="0">
                <a:latin typeface="Times New Roman" pitchFamily="18" charset="0"/>
              </a:rPr>
              <a:t>НАЛОГИ НА ИМУЩЕСТВО 	                              1 624,0</a:t>
            </a:r>
          </a:p>
          <a:p>
            <a:pPr eaLnBrk="1" hangingPunct="1"/>
            <a:r>
              <a:rPr lang="ru-RU" altLang="ru-RU" sz="2200" smtClean="0">
                <a:latin typeface="Times New Roman" pitchFamily="18" charset="0"/>
              </a:rPr>
              <a:t>ГОСУДАРСТВЕННАЯ ПОШЛИНА 	                       12,8</a:t>
            </a:r>
          </a:p>
          <a:p>
            <a:pPr eaLnBrk="1" hangingPunct="1"/>
            <a:r>
              <a:rPr lang="ru-RU" altLang="ru-RU" sz="2200" smtClean="0">
                <a:latin typeface="Times New Roman" pitchFamily="18" charset="0"/>
              </a:rPr>
              <a:t>ШТРАФЫ, САНКЦИИ, ВОЗМЕЩЕНИЕ УЩЕРБА          11,3</a:t>
            </a:r>
          </a:p>
          <a:p>
            <a:pPr eaLnBrk="1" hangingPunct="1"/>
            <a:r>
              <a:rPr lang="ru-RU" altLang="ru-RU" sz="2200" smtClean="0">
                <a:latin typeface="Times New Roman" pitchFamily="18" charset="0"/>
              </a:rPr>
              <a:t>БЕЗВОЗМЕЗДНЫЕ ПОСТУПЛЕНИЯ 	                4 025,2</a:t>
            </a:r>
          </a:p>
          <a:p>
            <a:pPr eaLnBrk="1" hangingPunct="1">
              <a:buFont typeface="Wingdings 2" pitchFamily="18" charset="2"/>
              <a:buNone/>
            </a:pPr>
            <a:endParaRPr lang="ru-RU" altLang="ru-RU" sz="2200" smtClean="0">
              <a:latin typeface="Times New Roman" pitchFamily="18" charset="0"/>
            </a:endParaRPr>
          </a:p>
          <a:p>
            <a:pPr eaLnBrk="1" hangingPunct="1"/>
            <a:endParaRPr lang="ru-RU" altLang="ru-RU" sz="2100" smtClean="0">
              <a:latin typeface="Times New Roman" pitchFamily="18" charset="0"/>
            </a:endParaRPr>
          </a:p>
          <a:p>
            <a:pPr eaLnBrk="1" hangingPunct="1"/>
            <a:endParaRPr lang="ru-RU" altLang="ru-RU" sz="2100" smtClean="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3"/>
            <a:ext cx="11521440" cy="1600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Нормативы распределения неналоговых доходов </a:t>
            </a:r>
            <a:br>
              <a:rPr lang="ru-RU" sz="2400" dirty="0" smtClean="0">
                <a:solidFill>
                  <a:srgbClr val="C00000"/>
                </a:solidFill>
                <a:latin typeface="+mj-lt"/>
              </a:rPr>
            </a:br>
            <a:r>
              <a:rPr lang="ru-RU" sz="2400" dirty="0" smtClean="0">
                <a:solidFill>
                  <a:srgbClr val="C00000"/>
                </a:solidFill>
                <a:latin typeface="+mj-lt"/>
              </a:rPr>
              <a:t>в бюджет Майорского сельского поселения Орловского района на</a:t>
            </a:r>
            <a:br>
              <a:rPr lang="ru-RU" sz="2400" dirty="0" smtClean="0">
                <a:solidFill>
                  <a:srgbClr val="C00000"/>
                </a:solidFill>
                <a:latin typeface="+mj-lt"/>
              </a:rPr>
            </a:br>
            <a:r>
              <a:rPr lang="ru-RU" sz="2400" dirty="0" smtClean="0">
                <a:solidFill>
                  <a:srgbClr val="C00000"/>
                </a:solidFill>
                <a:latin typeface="+mj-lt"/>
              </a:rPr>
              <a:t> 2016 год </a:t>
            </a:r>
            <a:br>
              <a:rPr lang="ru-RU" sz="2400" dirty="0" smtClean="0">
                <a:solidFill>
                  <a:srgbClr val="C00000"/>
                </a:solidFill>
                <a:latin typeface="+mj-lt"/>
              </a:rPr>
            </a:br>
            <a:endParaRPr lang="ru-RU" sz="2400" dirty="0">
              <a:solidFill>
                <a:srgbClr val="C00000"/>
              </a:solidFill>
              <a:latin typeface="+mj-lt"/>
            </a:endParaRPr>
          </a:p>
        </p:txBody>
      </p:sp>
      <p:graphicFrame>
        <p:nvGraphicFramePr>
          <p:cNvPr id="6147" name="Содержимое 3"/>
          <p:cNvGraphicFramePr>
            <a:graphicFrameLocks noGrp="1"/>
          </p:cNvGraphicFramePr>
          <p:nvPr>
            <p:ph idx="4294967295"/>
          </p:nvPr>
        </p:nvGraphicFramePr>
        <p:xfrm>
          <a:off x="2152650" y="2713038"/>
          <a:ext cx="8763000" cy="5522912"/>
        </p:xfrm>
        <a:graphic>
          <a:graphicData uri="http://schemas.openxmlformats.org/presentationml/2006/ole">
            <p:oleObj spid="_x0000_s6147" r:id="rId3" imgW="11522439" imgH="6590347" progId="Excel.Chart.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3"/>
            <a:ext cx="11521440" cy="1600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Распределение бюджетных ассигнований</a:t>
            </a:r>
            <a:br>
              <a:rPr lang="ru-RU" sz="2400" dirty="0" smtClean="0">
                <a:solidFill>
                  <a:srgbClr val="C00000"/>
                </a:solidFill>
                <a:latin typeface="+mj-lt"/>
              </a:rPr>
            </a:br>
            <a:r>
              <a:rPr lang="ru-RU" sz="2400" dirty="0" smtClean="0">
                <a:solidFill>
                  <a:srgbClr val="C00000"/>
                </a:solidFill>
                <a:latin typeface="+mj-lt"/>
              </a:rPr>
              <a:t> по разделам расходов бюджета Майорского сельского поселения Орловского района на плановый период 2016  год</a:t>
            </a:r>
            <a:r>
              <a:rPr lang="ru-RU" sz="2400" dirty="0" smtClean="0">
                <a:latin typeface="+mj-lt"/>
              </a:rPr>
              <a:t/>
            </a:r>
            <a:br>
              <a:rPr lang="ru-RU" sz="2400" dirty="0" smtClean="0">
                <a:latin typeface="+mj-lt"/>
              </a:rPr>
            </a:br>
            <a:endParaRPr lang="ru-RU" sz="2400" dirty="0">
              <a:latin typeface="+mj-lt"/>
            </a:endParaRPr>
          </a:p>
        </p:txBody>
      </p:sp>
      <p:graphicFrame>
        <p:nvGraphicFramePr>
          <p:cNvPr id="7171" name="Содержимое 3"/>
          <p:cNvGraphicFramePr>
            <a:graphicFrameLocks noGrp="1"/>
          </p:cNvGraphicFramePr>
          <p:nvPr>
            <p:ph idx="4294967295"/>
          </p:nvPr>
        </p:nvGraphicFramePr>
        <p:xfrm>
          <a:off x="639763" y="2239963"/>
          <a:ext cx="11522075" cy="6592887"/>
        </p:xfrm>
        <a:graphic>
          <a:graphicData uri="http://schemas.openxmlformats.org/presentationml/2006/ole">
            <p:oleObj spid="_x0000_s7171" r:id="rId3" imgW="11522439" imgH="6596444" progId="Excel.Char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3"/>
            <a:ext cx="11521440" cy="1600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16" tIns="64008" rIns="128016" bIns="64008">
            <a:normAutofit fontScale="90000"/>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latin typeface="+mj-lt"/>
              </a:rPr>
              <a:t/>
            </a:r>
            <a:br>
              <a:rPr lang="ru-RU" sz="2400" dirty="0" smtClean="0">
                <a:latin typeface="+mj-lt"/>
              </a:rPr>
            </a:br>
            <a:r>
              <a:rPr lang="ru-RU" sz="2400" dirty="0" smtClean="0">
                <a:latin typeface="+mj-lt"/>
              </a:rPr>
              <a:t/>
            </a:r>
            <a:br>
              <a:rPr lang="ru-RU" sz="2400" dirty="0" smtClean="0">
                <a:latin typeface="+mj-lt"/>
              </a:rPr>
            </a:br>
            <a:r>
              <a:rPr lang="ru-RU" sz="2400" dirty="0" smtClean="0">
                <a:solidFill>
                  <a:srgbClr val="C00000"/>
                </a:solidFill>
                <a:latin typeface="+mj-lt"/>
              </a:rPr>
              <a:t>Распределение бюджетных ассигнований</a:t>
            </a:r>
            <a:br>
              <a:rPr lang="ru-RU" sz="2400" dirty="0" smtClean="0">
                <a:solidFill>
                  <a:srgbClr val="C00000"/>
                </a:solidFill>
                <a:latin typeface="+mj-lt"/>
              </a:rPr>
            </a:br>
            <a:r>
              <a:rPr lang="ru-RU" sz="2400" dirty="0" smtClean="0">
                <a:solidFill>
                  <a:srgbClr val="C00000"/>
                </a:solidFill>
                <a:latin typeface="+mj-lt"/>
              </a:rPr>
              <a:t>	по муниципальным программам Майорского сельского поселения</a:t>
            </a:r>
            <a:br>
              <a:rPr lang="ru-RU" sz="2400" dirty="0" smtClean="0">
                <a:solidFill>
                  <a:srgbClr val="C00000"/>
                </a:solidFill>
                <a:latin typeface="+mj-lt"/>
              </a:rPr>
            </a:br>
            <a:r>
              <a:rPr lang="ru-RU" sz="2400" dirty="0" smtClean="0">
                <a:solidFill>
                  <a:srgbClr val="C00000"/>
                </a:solidFill>
                <a:latin typeface="+mj-lt"/>
              </a:rPr>
              <a:t> Орловского района на 2016 год</a:t>
            </a:r>
            <a:r>
              <a:rPr lang="ru-RU" sz="2400" dirty="0" smtClean="0">
                <a:latin typeface="+mj-lt"/>
              </a:rPr>
              <a:t/>
            </a:r>
            <a:br>
              <a:rPr lang="ru-RU" sz="2400" dirty="0" smtClean="0">
                <a:latin typeface="+mj-lt"/>
              </a:rPr>
            </a:br>
            <a:r>
              <a:rPr lang="ru-RU" sz="2400" dirty="0" smtClean="0">
                <a:latin typeface="+mj-lt"/>
              </a:rPr>
              <a:t> </a:t>
            </a:r>
            <a:br>
              <a:rPr lang="ru-RU" sz="2400" dirty="0" smtClean="0">
                <a:latin typeface="+mj-lt"/>
              </a:rPr>
            </a:br>
            <a:endParaRPr lang="ru-RU" sz="2400" dirty="0">
              <a:latin typeface="+mj-lt"/>
            </a:endParaRPr>
          </a:p>
        </p:txBody>
      </p:sp>
      <p:sp>
        <p:nvSpPr>
          <p:cNvPr id="8195" name="Содержимое 2"/>
          <p:cNvSpPr>
            <a:spLocks noGrp="1"/>
          </p:cNvSpPr>
          <p:nvPr>
            <p:ph idx="4294967295"/>
          </p:nvPr>
        </p:nvSpPr>
        <p:spPr>
          <a:xfrm>
            <a:off x="639763" y="2239963"/>
            <a:ext cx="11306175" cy="6664325"/>
          </a:xfrm>
        </p:spPr>
        <p:txBody>
          <a:bodyPr/>
          <a:lstStyle/>
          <a:p>
            <a:pPr eaLnBrk="1" hangingPunct="1"/>
            <a:r>
              <a:rPr lang="ru-RU" altLang="ru-RU" sz="2200" smtClean="0">
                <a:solidFill>
                  <a:schemeClr val="bg1"/>
                </a:solidFill>
                <a:latin typeface="Times New Roman" pitchFamily="18" charset="0"/>
              </a:rPr>
              <a:t>Обеспечение общественного порядка и противодействие преступности     8,0</a:t>
            </a:r>
          </a:p>
          <a:p>
            <a:pPr eaLnBrk="1" hangingPunct="1"/>
            <a:r>
              <a:rPr lang="ru-RU" altLang="ru-RU" sz="2200" smtClean="0">
                <a:solidFill>
                  <a:schemeClr val="bg1"/>
                </a:solidFill>
                <a:latin typeface="Times New Roman" pitchFamily="18" charset="0"/>
              </a:rPr>
              <a:t>Защита населения и территории от чрезвычайных ситуаций, обеспечение пожарной  безопасности и безопасности людей на водных объектах  	    81,7</a:t>
            </a:r>
          </a:p>
          <a:p>
            <a:pPr eaLnBrk="1" hangingPunct="1"/>
            <a:r>
              <a:rPr lang="ru-RU" altLang="ru-RU" sz="2200" smtClean="0">
                <a:solidFill>
                  <a:schemeClr val="bg1"/>
                </a:solidFill>
                <a:latin typeface="Times New Roman" pitchFamily="18" charset="0"/>
              </a:rPr>
              <a:t>Развитие культуры и туризма         1 448,9</a:t>
            </a:r>
          </a:p>
          <a:p>
            <a:pPr eaLnBrk="1" hangingPunct="1"/>
            <a:r>
              <a:rPr lang="ru-RU" altLang="ru-RU" sz="2200" smtClean="0">
                <a:solidFill>
                  <a:schemeClr val="bg1"/>
                </a:solidFill>
                <a:latin typeface="Times New Roman" pitchFamily="18" charset="0"/>
              </a:rPr>
              <a:t>Охрана окружающей среды и рациональное природопользование   52,5</a:t>
            </a:r>
          </a:p>
          <a:p>
            <a:pPr eaLnBrk="1" hangingPunct="1"/>
            <a:r>
              <a:rPr lang="ru-RU" altLang="ru-RU" sz="2200" smtClean="0">
                <a:solidFill>
                  <a:schemeClr val="bg1"/>
                </a:solidFill>
                <a:latin typeface="Times New Roman" pitchFamily="18" charset="0"/>
              </a:rPr>
              <a:t>Развитие физической культуры и спорта 	29,6</a:t>
            </a:r>
          </a:p>
          <a:p>
            <a:pPr eaLnBrk="1" hangingPunct="1"/>
            <a:r>
              <a:rPr lang="ru-RU" altLang="ru-RU" sz="2200" smtClean="0">
                <a:solidFill>
                  <a:schemeClr val="bg1"/>
                </a:solidFill>
                <a:latin typeface="Times New Roman" pitchFamily="18" charset="0"/>
              </a:rPr>
              <a:t>Развитие транспортной системы 		1091,8</a:t>
            </a:r>
          </a:p>
          <a:p>
            <a:pPr eaLnBrk="1" hangingPunct="1"/>
            <a:r>
              <a:rPr lang="ru-RU" altLang="ru-RU" sz="2200" smtClean="0">
                <a:solidFill>
                  <a:schemeClr val="bg1"/>
                </a:solidFill>
                <a:latin typeface="Times New Roman" pitchFamily="18" charset="0"/>
              </a:rPr>
              <a:t>Эффективное управление муниципальными финансами 	 3730,2</a:t>
            </a:r>
          </a:p>
          <a:p>
            <a:pPr eaLnBrk="1" hangingPunct="1"/>
            <a:r>
              <a:rPr lang="ru-RU" altLang="ru-RU" sz="2200" smtClean="0">
                <a:solidFill>
                  <a:schemeClr val="bg1"/>
                </a:solidFill>
                <a:latin typeface="Times New Roman" pitchFamily="18" charset="0"/>
              </a:rPr>
              <a:t>Обеспечение качественными жилищно-коммунальными услугами населения и благоустройство 	546,7</a:t>
            </a:r>
          </a:p>
          <a:p>
            <a:pPr eaLnBrk="1" hangingPunct="1"/>
            <a:r>
              <a:rPr lang="ru-RU" altLang="ru-RU" sz="2200" smtClean="0">
                <a:solidFill>
                  <a:schemeClr val="bg1"/>
                </a:solidFill>
                <a:latin typeface="Times New Roman" pitchFamily="18" charset="0"/>
              </a:rPr>
              <a:t>Благоустройство               	306,6</a:t>
            </a:r>
          </a:p>
          <a:p>
            <a:pPr eaLnBrk="1" hangingPunct="1"/>
            <a:r>
              <a:rPr lang="ru-RU" altLang="ru-RU" sz="2200" smtClean="0">
                <a:solidFill>
                  <a:schemeClr val="bg1"/>
                </a:solidFill>
                <a:latin typeface="Times New Roman" pitchFamily="18" charset="0"/>
              </a:rPr>
              <a:t>Социальная поддержка граждан     52,8</a:t>
            </a:r>
          </a:p>
          <a:p>
            <a:pPr eaLnBrk="1" hangingPunct="1"/>
            <a:endParaRPr lang="ru-RU" altLang="ru-RU" sz="2100" smtClean="0">
              <a:latin typeface="Times New Roman" pitchFamily="18" charset="0"/>
            </a:endParaRPr>
          </a:p>
          <a:p>
            <a:pPr eaLnBrk="1" hangingPunct="1"/>
            <a:endParaRPr lang="ru-RU" altLang="ru-RU" sz="2700" smtClean="0">
              <a:latin typeface="Times New Roman" pitchFamily="18" charset="0"/>
            </a:endParaRPr>
          </a:p>
          <a:p>
            <a:pPr eaLnBrk="1" hangingPunct="1"/>
            <a:endParaRPr lang="ru-RU" altLang="ru-RU" sz="2700" smtClean="0">
              <a:latin typeface="Times New Roman" pitchFamily="18" charset="0"/>
            </a:endParaRPr>
          </a:p>
          <a:p>
            <a:pPr eaLnBrk="1" hangingPunct="1"/>
            <a:endParaRPr lang="ru-RU" altLang="ru-RU" sz="2700" smtClean="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2"/>
            <a:ext cx="11521440" cy="2201529"/>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16" tIns="64008" rIns="128016" bIns="64008">
            <a:normAutofit fontScale="90000"/>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latin typeface="+mj-lt"/>
              </a:rPr>
              <a:t> </a:t>
            </a:r>
            <a:br>
              <a:rPr lang="ru-RU" sz="2400" dirty="0" smtClean="0">
                <a:latin typeface="+mj-lt"/>
              </a:rPr>
            </a:br>
            <a:r>
              <a:rPr lang="ru-RU" sz="2400" dirty="0" smtClean="0">
                <a:solidFill>
                  <a:srgbClr val="C00000"/>
                </a:solidFill>
                <a:latin typeface="+mj-lt"/>
              </a:rPr>
              <a:t>Иные межбюджетные трансферты,  передаваемые из бюджета Майорского сельского поселения  </a:t>
            </a:r>
            <a:br>
              <a:rPr lang="ru-RU" sz="2400" dirty="0" smtClean="0">
                <a:solidFill>
                  <a:srgbClr val="C00000"/>
                </a:solidFill>
                <a:latin typeface="+mj-lt"/>
              </a:rPr>
            </a:br>
            <a:r>
              <a:rPr lang="ru-RU" sz="2400" dirty="0" smtClean="0">
                <a:solidFill>
                  <a:srgbClr val="C00000"/>
                </a:solidFill>
                <a:latin typeface="+mj-lt"/>
              </a:rPr>
              <a:t>Орловского района в бюджет Орловского района  и  направляемых  на  финансирование</a:t>
            </a:r>
            <a:br>
              <a:rPr lang="ru-RU" sz="2400" dirty="0" smtClean="0">
                <a:solidFill>
                  <a:srgbClr val="C00000"/>
                </a:solidFill>
                <a:latin typeface="+mj-lt"/>
              </a:rPr>
            </a:br>
            <a:r>
              <a:rPr lang="ru-RU" sz="2400" dirty="0" smtClean="0">
                <a:solidFill>
                  <a:srgbClr val="C00000"/>
                </a:solidFill>
                <a:latin typeface="+mj-lt"/>
              </a:rPr>
              <a:t> расходов, связанных с осуществлением части полномочий органов местного самоуправления на 2016 год</a:t>
            </a:r>
            <a:r>
              <a:rPr lang="ru-RU" sz="2400" dirty="0" smtClean="0">
                <a:latin typeface="+mj-lt"/>
              </a:rPr>
              <a:t/>
            </a:r>
            <a:br>
              <a:rPr lang="ru-RU" sz="2400" dirty="0" smtClean="0">
                <a:latin typeface="+mj-lt"/>
              </a:rPr>
            </a:br>
            <a:endParaRPr lang="ru-RU" sz="2400" dirty="0">
              <a:latin typeface="+mj-lt"/>
            </a:endParaRPr>
          </a:p>
        </p:txBody>
      </p:sp>
      <p:graphicFrame>
        <p:nvGraphicFramePr>
          <p:cNvPr id="9219" name="Содержимое 3"/>
          <p:cNvGraphicFramePr>
            <a:graphicFrameLocks noGrp="1"/>
          </p:cNvGraphicFramePr>
          <p:nvPr>
            <p:ph idx="4294967295"/>
          </p:nvPr>
        </p:nvGraphicFramePr>
        <p:xfrm>
          <a:off x="639763" y="2943225"/>
          <a:ext cx="11522075" cy="5889625"/>
        </p:xfrm>
        <a:graphic>
          <a:graphicData uri="http://schemas.openxmlformats.org/presentationml/2006/ole">
            <p:oleObj spid="_x0000_s9219" r:id="rId3" imgW="11522439" imgH="5889246" progId="Excel.Char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88"/>
            <a:ext cx="11521440" cy="241426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Распределение субвенций бюджету Майорского сельского поселения Орловского района </a:t>
            </a:r>
            <a:br>
              <a:rPr lang="ru-RU" sz="2400" dirty="0" smtClean="0">
                <a:solidFill>
                  <a:srgbClr val="C00000"/>
                </a:solidFill>
                <a:latin typeface="+mj-lt"/>
              </a:rPr>
            </a:br>
            <a:r>
              <a:rPr lang="ru-RU" sz="2400" dirty="0" smtClean="0">
                <a:solidFill>
                  <a:srgbClr val="C00000"/>
                </a:solidFill>
                <a:latin typeface="+mj-lt"/>
              </a:rPr>
              <a:t>из Фонда компенсаций областного бюджета на 2016 год</a:t>
            </a:r>
            <a:br>
              <a:rPr lang="ru-RU" sz="2400" dirty="0" smtClean="0">
                <a:solidFill>
                  <a:srgbClr val="C00000"/>
                </a:solidFill>
                <a:latin typeface="+mj-lt"/>
              </a:rPr>
            </a:br>
            <a:endParaRPr lang="ru-RU" sz="2400" dirty="0">
              <a:solidFill>
                <a:srgbClr val="C00000"/>
              </a:solidFill>
              <a:latin typeface="+mj-lt"/>
            </a:endParaRPr>
          </a:p>
        </p:txBody>
      </p:sp>
      <p:graphicFrame>
        <p:nvGraphicFramePr>
          <p:cNvPr id="4" name="Содержимое 3"/>
          <p:cNvGraphicFramePr>
            <a:graphicFrameLocks noGrp="1"/>
          </p:cNvGraphicFramePr>
          <p:nvPr>
            <p:ph idx="4294967295"/>
          </p:nvPr>
        </p:nvGraphicFramePr>
        <p:xfrm>
          <a:off x="639763" y="2798750"/>
          <a:ext cx="11522075" cy="6034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2"/>
            <a:ext cx="11521440" cy="227296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8016" tIns="64008" rIns="128016" bIns="64008">
            <a:normAutofit fontScale="90000"/>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Распределение иных межбюджетных трансфертов бюджету Майорского сельского поселения Орловского района для </a:t>
            </a:r>
            <a:r>
              <a:rPr lang="ru-RU" sz="2400" dirty="0" err="1" smtClean="0">
                <a:solidFill>
                  <a:srgbClr val="C00000"/>
                </a:solidFill>
                <a:latin typeface="+mj-lt"/>
              </a:rPr>
              <a:t>софинансирования</a:t>
            </a:r>
            <a:r>
              <a:rPr lang="ru-RU" sz="2400" dirty="0" smtClean="0">
                <a:solidFill>
                  <a:srgbClr val="C00000"/>
                </a:solidFill>
                <a:latin typeface="+mj-lt"/>
              </a:rPr>
              <a:t> расходных обязательств, возникающих при выполнении полномочий органов местного самоуправления по </a:t>
            </a:r>
            <a:br>
              <a:rPr lang="ru-RU" sz="2400" dirty="0" smtClean="0">
                <a:solidFill>
                  <a:srgbClr val="C00000"/>
                </a:solidFill>
                <a:latin typeface="+mj-lt"/>
              </a:rPr>
            </a:br>
            <a:r>
              <a:rPr lang="ru-RU" sz="2400" dirty="0" smtClean="0">
                <a:solidFill>
                  <a:srgbClr val="C00000"/>
                </a:solidFill>
                <a:latin typeface="+mj-lt"/>
              </a:rPr>
              <a:t>вопросам местного значения на 2016 год  за счет субсидий областного бюджета</a:t>
            </a:r>
            <a:br>
              <a:rPr lang="ru-RU" sz="2400" dirty="0" smtClean="0">
                <a:solidFill>
                  <a:srgbClr val="C00000"/>
                </a:solidFill>
                <a:latin typeface="+mj-lt"/>
              </a:rPr>
            </a:br>
            <a:r>
              <a:rPr lang="ru-RU" sz="2400" dirty="0" smtClean="0">
                <a:solidFill>
                  <a:srgbClr val="C00000"/>
                </a:solidFill>
                <a:latin typeface="+mj-lt"/>
              </a:rPr>
              <a:t> (с долей местного бюджета</a:t>
            </a:r>
            <a:endParaRPr lang="ru-RU" sz="2400" dirty="0">
              <a:solidFill>
                <a:srgbClr val="C00000"/>
              </a:solidFill>
              <a:latin typeface="+mj-lt"/>
            </a:endParaRPr>
          </a:p>
        </p:txBody>
      </p:sp>
      <p:graphicFrame>
        <p:nvGraphicFramePr>
          <p:cNvPr id="5" name="Содержимое 4"/>
          <p:cNvGraphicFramePr>
            <a:graphicFrameLocks noGrp="1"/>
          </p:cNvGraphicFramePr>
          <p:nvPr>
            <p:ph idx="4294967295"/>
          </p:nvPr>
        </p:nvGraphicFramePr>
        <p:xfrm>
          <a:off x="828636" y="2728898"/>
          <a:ext cx="11522075" cy="6592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2_Апекс">
      <a:majorFont>
        <a:latin typeface=""/>
        <a:ea typeface=""/>
        <a:cs typeface=""/>
      </a:majorFont>
      <a:minorFont>
        <a:latin typeface=""/>
        <a:ea typeface=""/>
        <a:cs typeface=""/>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2389</TotalTime>
  <Words>226</Words>
  <Application>Microsoft Office PowerPoint</Application>
  <PresentationFormat>A3 (297x420 мм)</PresentationFormat>
  <Paragraphs>45</Paragraphs>
  <Slides>9</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2</vt:i4>
      </vt:variant>
      <vt:variant>
        <vt:lpstr>Заголовки слайдов</vt:lpstr>
      </vt:variant>
      <vt:variant>
        <vt:i4>9</vt:i4>
      </vt:variant>
    </vt:vector>
  </HeadingPairs>
  <TitlesOfParts>
    <vt:vector size="17" baseType="lpstr">
      <vt:lpstr>Times New Roman</vt:lpstr>
      <vt:lpstr>Wingdings 2</vt:lpstr>
      <vt:lpstr>Arial</vt:lpstr>
      <vt:lpstr>Wingdings</vt:lpstr>
      <vt:lpstr>Wingdings 3</vt:lpstr>
      <vt:lpstr>2_Апекс</vt:lpstr>
      <vt:lpstr>Диаграмма Microsoft Excel</vt:lpstr>
      <vt:lpstr>Диаграмма Microsoft Office Excel</vt:lpstr>
      <vt:lpstr>Бюджет Майорского сельского поселения Орловского района на 2016 год</vt:lpstr>
      <vt:lpstr>Основные характеристики бюджета Майорского сельского поселения Орловского района на 2016 год с учетом уровня инфляции, не превышающего </vt:lpstr>
      <vt:lpstr>Объем поступлений доходов бюджета Майорского сельского поселения                                                                     Орловского района на 2015 год</vt:lpstr>
      <vt:lpstr>Нормативы распределения неналоговых доходов  в бюджет Майорского сельского поселения Орловского района на  2016 год  </vt:lpstr>
      <vt:lpstr>Распределение бюджетных ассигнований  по разделам расходов бюджета Майорского сельского поселения Орловского района на плановый период 2016  год </vt:lpstr>
      <vt:lpstr>  Распределение бюджетных ассигнований  по муниципальным программам Майорского сельского поселения  Орловского района на 2016 год   </vt:lpstr>
      <vt:lpstr>  Иные межбюджетные трансферты,  передаваемые из бюджета Майорского сельского поселения   Орловского района в бюджет Орловского района  и  направляемых  на  финансирование  расходов, связанных с осуществлением части полномочий органов местного самоуправления на 2016 год </vt:lpstr>
      <vt:lpstr>Распределение субвенций бюджету Майорского сельского поселения Орловского района  из Фонда компенсаций областного бюджета на 2016 год </vt:lpstr>
      <vt:lpstr>Распределение иных межбюджетных трансфертов бюджету Майорского сельского поселения Орловского района для софинансирования расходных обязательств, возникающих при выполнении полномочий органов местного самоуправления по  вопросам местного значения на 2016 год  за счет субсидий областного бюджета  (с долей местного бюджета</vt:lpstr>
    </vt:vector>
  </TitlesOfParts>
  <Manager>Солохов И. В.</Manager>
  <Company>НЦУКС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Паспорт территории города Белгорода Белгородской области</dc:title>
  <dc:creator>Пучков М. В.</dc:creator>
  <cp:lastModifiedBy>user</cp:lastModifiedBy>
  <cp:revision>211</cp:revision>
  <dcterms:created xsi:type="dcterms:W3CDTF">2009-06-17T06:08:07Z</dcterms:created>
  <dcterms:modified xsi:type="dcterms:W3CDTF">2016-07-21T21:03:32Z</dcterms:modified>
</cp:coreProperties>
</file>