
<file path=[Content_Types].xml><?xml version="1.0" encoding="utf-8"?>
<Types xmlns="http://schemas.openxmlformats.org/package/2006/content-types">
  <Default Extension="png" ContentType="image/png"/>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16"/>
  </p:notesMasterIdLst>
  <p:sldIdLst>
    <p:sldId id="273" r:id="rId2"/>
    <p:sldId id="274" r:id="rId3"/>
    <p:sldId id="275" r:id="rId4"/>
    <p:sldId id="259" r:id="rId5"/>
    <p:sldId id="276" r:id="rId6"/>
    <p:sldId id="277" r:id="rId7"/>
    <p:sldId id="261" r:id="rId8"/>
    <p:sldId id="263" r:id="rId9"/>
    <p:sldId id="278" r:id="rId10"/>
    <p:sldId id="279" r:id="rId11"/>
    <p:sldId id="265" r:id="rId12"/>
    <p:sldId id="269" r:id="rId13"/>
    <p:sldId id="270" r:id="rId14"/>
    <p:sldId id="272" r:id="rId15"/>
  </p:sldIdLst>
  <p:sldSz cx="12801600" cy="9601200" type="A3"/>
  <p:notesSz cx="6669088" cy="9928225"/>
  <p:defaultTextStyle>
    <a:defPPr>
      <a:defRPr lang="ru-RU"/>
    </a:defPPr>
    <a:lvl1pPr algn="l" rtl="0" eaLnBrk="0" fontAlgn="base" hangingPunct="0">
      <a:lnSpc>
        <a:spcPct val="80000"/>
      </a:lnSpc>
      <a:spcBef>
        <a:spcPct val="20000"/>
      </a:spcBef>
      <a:spcAft>
        <a:spcPct val="0"/>
      </a:spcAft>
      <a:buClr>
        <a:srgbClr val="F9F9F9"/>
      </a:buClr>
      <a:buSzPct val="65000"/>
      <a:buFont typeface="Wingdings 2" pitchFamily="18" charset="2"/>
      <a:buChar char=""/>
      <a:defRPr sz="2400" kern="1200">
        <a:solidFill>
          <a:schemeClr val="tx1"/>
        </a:solidFill>
        <a:latin typeface="Times New Roman" pitchFamily="18" charset="0"/>
        <a:ea typeface="+mn-ea"/>
        <a:cs typeface="+mn-cs"/>
      </a:defRPr>
    </a:lvl1pPr>
    <a:lvl2pPr marL="457200" algn="l" rtl="0" eaLnBrk="0" fontAlgn="base" hangingPunct="0">
      <a:lnSpc>
        <a:spcPct val="80000"/>
      </a:lnSpc>
      <a:spcBef>
        <a:spcPct val="20000"/>
      </a:spcBef>
      <a:spcAft>
        <a:spcPct val="0"/>
      </a:spcAft>
      <a:buClr>
        <a:srgbClr val="F9F9F9"/>
      </a:buClr>
      <a:buSzPct val="65000"/>
      <a:buFont typeface="Wingdings 2" pitchFamily="18" charset="2"/>
      <a:buChar char=""/>
      <a:defRPr sz="2400" kern="1200">
        <a:solidFill>
          <a:schemeClr val="tx1"/>
        </a:solidFill>
        <a:latin typeface="Times New Roman" pitchFamily="18" charset="0"/>
        <a:ea typeface="+mn-ea"/>
        <a:cs typeface="+mn-cs"/>
      </a:defRPr>
    </a:lvl2pPr>
    <a:lvl3pPr marL="914400" algn="l" rtl="0" eaLnBrk="0" fontAlgn="base" hangingPunct="0">
      <a:lnSpc>
        <a:spcPct val="80000"/>
      </a:lnSpc>
      <a:spcBef>
        <a:spcPct val="20000"/>
      </a:spcBef>
      <a:spcAft>
        <a:spcPct val="0"/>
      </a:spcAft>
      <a:buClr>
        <a:srgbClr val="F9F9F9"/>
      </a:buClr>
      <a:buSzPct val="65000"/>
      <a:buFont typeface="Wingdings 2" pitchFamily="18" charset="2"/>
      <a:buChar char=""/>
      <a:defRPr sz="2400" kern="1200">
        <a:solidFill>
          <a:schemeClr val="tx1"/>
        </a:solidFill>
        <a:latin typeface="Times New Roman" pitchFamily="18" charset="0"/>
        <a:ea typeface="+mn-ea"/>
        <a:cs typeface="+mn-cs"/>
      </a:defRPr>
    </a:lvl3pPr>
    <a:lvl4pPr marL="1371600" algn="l" rtl="0" eaLnBrk="0" fontAlgn="base" hangingPunct="0">
      <a:lnSpc>
        <a:spcPct val="80000"/>
      </a:lnSpc>
      <a:spcBef>
        <a:spcPct val="20000"/>
      </a:spcBef>
      <a:spcAft>
        <a:spcPct val="0"/>
      </a:spcAft>
      <a:buClr>
        <a:srgbClr val="F9F9F9"/>
      </a:buClr>
      <a:buSzPct val="65000"/>
      <a:buFont typeface="Wingdings 2" pitchFamily="18" charset="2"/>
      <a:buChar char=""/>
      <a:defRPr sz="2400" kern="1200">
        <a:solidFill>
          <a:schemeClr val="tx1"/>
        </a:solidFill>
        <a:latin typeface="Times New Roman" pitchFamily="18" charset="0"/>
        <a:ea typeface="+mn-ea"/>
        <a:cs typeface="+mn-cs"/>
      </a:defRPr>
    </a:lvl4pPr>
    <a:lvl5pPr marL="1828800" algn="l" rtl="0" eaLnBrk="0" fontAlgn="base" hangingPunct="0">
      <a:lnSpc>
        <a:spcPct val="80000"/>
      </a:lnSpc>
      <a:spcBef>
        <a:spcPct val="20000"/>
      </a:spcBef>
      <a:spcAft>
        <a:spcPct val="0"/>
      </a:spcAft>
      <a:buClr>
        <a:srgbClr val="F9F9F9"/>
      </a:buClr>
      <a:buSzPct val="65000"/>
      <a:buFont typeface="Wingdings 2" pitchFamily="18" charset="2"/>
      <a:buChar char=""/>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8111A"/>
    <a:srgbClr val="CCFF33"/>
    <a:srgbClr val="FFFF0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55" autoAdjust="0"/>
    <p:restoredTop sz="93654" autoAdjust="0"/>
  </p:normalViewPr>
  <p:slideViewPr>
    <p:cSldViewPr>
      <p:cViewPr>
        <p:scale>
          <a:sx n="50" d="100"/>
          <a:sy n="50" d="100"/>
        </p:scale>
        <p:origin x="-1014" y="-786"/>
      </p:cViewPr>
      <p:guideLst>
        <p:guide orient="horz" pos="3024"/>
        <p:guide pos="4032"/>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Лист1!$B$1</c:f>
              <c:strCache>
                <c:ptCount val="1"/>
                <c:pt idx="0">
                  <c:v>Тыс. рублей</c:v>
                </c:pt>
              </c:strCache>
            </c:strRef>
          </c:tx>
          <c:explosion val="25"/>
          <c:dPt>
            <c:idx val="0"/>
            <c:bubble3D val="0"/>
          </c:dPt>
          <c:dPt>
            <c:idx val="1"/>
            <c:bubble3D val="0"/>
          </c:dPt>
          <c:dPt>
            <c:idx val="2"/>
            <c:bubble3D val="0"/>
          </c:dPt>
          <c:dPt>
            <c:idx val="3"/>
            <c:bubble3D val="0"/>
          </c:dPt>
          <c:dPt>
            <c:idx val="4"/>
            <c:bubble3D val="0"/>
          </c:dPt>
          <c:dPt>
            <c:idx val="5"/>
            <c:bubble3D val="0"/>
          </c:dPt>
          <c:dPt>
            <c:idx val="6"/>
            <c:bubble3D val="0"/>
          </c:dPt>
          <c:dPt>
            <c:idx val="7"/>
            <c:bubble3D val="0"/>
          </c:dPt>
          <c:cat>
            <c:strRef>
              <c:f>Лист1!$A$2:$A$9</c:f>
              <c:strCache>
                <c:ptCount val="8"/>
                <c:pt idx="0">
                  <c:v>Общегосударственные вопросы</c:v>
                </c:pt>
                <c:pt idx="1">
                  <c:v>Национальная оборона</c:v>
                </c:pt>
                <c:pt idx="2">
                  <c:v>Национальная безопасность и провоохранительная деятельность</c:v>
                </c:pt>
                <c:pt idx="3">
                  <c:v>Жилищно-коммунальное хозяйство</c:v>
                </c:pt>
                <c:pt idx="4">
                  <c:v>Образование</c:v>
                </c:pt>
                <c:pt idx="5">
                  <c:v>Культура, кинематография</c:v>
                </c:pt>
                <c:pt idx="6">
                  <c:v>Социальная политика</c:v>
                </c:pt>
                <c:pt idx="7">
                  <c:v>Физическая культура и спорт</c:v>
                </c:pt>
              </c:strCache>
            </c:strRef>
          </c:cat>
          <c:val>
            <c:numRef>
              <c:f>Лист1!$B$2:$B$9</c:f>
              <c:numCache>
                <c:formatCode>General</c:formatCode>
                <c:ptCount val="8"/>
                <c:pt idx="0">
                  <c:v>3499.8</c:v>
                </c:pt>
                <c:pt idx="1">
                  <c:v>69.3</c:v>
                </c:pt>
                <c:pt idx="2">
                  <c:v>32</c:v>
                </c:pt>
                <c:pt idx="3">
                  <c:v>460.1</c:v>
                </c:pt>
                <c:pt idx="4">
                  <c:v>16</c:v>
                </c:pt>
                <c:pt idx="5">
                  <c:v>1046.4000000000001</c:v>
                </c:pt>
                <c:pt idx="6">
                  <c:v>54.8</c:v>
                </c:pt>
                <c:pt idx="7">
                  <c:v>29.6</c:v>
                </c:pt>
              </c:numCache>
            </c:numRef>
          </c:val>
        </c:ser>
        <c:dLbls>
          <c:showLegendKey val="0"/>
          <c:showVal val="0"/>
          <c:showCatName val="0"/>
          <c:showSerName val="0"/>
          <c:showPercent val="0"/>
          <c:showBubbleSize val="0"/>
          <c:showLeaderLines val="1"/>
        </c:dLbls>
      </c:pie3DChart>
      <c:spPr>
        <a:noFill/>
        <a:ln w="25386">
          <a:noFill/>
        </a:ln>
      </c:spPr>
    </c:plotArea>
    <c:legend>
      <c:legendPos val="r"/>
      <c:layout>
        <c:manualLayout>
          <c:xMode val="edge"/>
          <c:yMode val="edge"/>
          <c:x val="0.66806170496411055"/>
          <c:y val="0.12224370914427293"/>
          <c:w val="0.32526606818017639"/>
          <c:h val="0.87775629085572704"/>
        </c:manualLayout>
      </c:layout>
      <c:overlay val="0"/>
    </c:legend>
    <c:plotVisOnly val="1"/>
    <c:dispBlanksAs val="zero"/>
    <c:showDLblsOverMax val="0"/>
  </c:chart>
  <c:txPr>
    <a:bodyPr/>
    <a:lstStyle/>
    <a:p>
      <a:pPr>
        <a:defRPr sz="1799"/>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Лист1!$B$1</c:f>
              <c:strCache>
                <c:ptCount val="1"/>
                <c:pt idx="0">
                  <c:v>Тыс. рублей</c:v>
                </c:pt>
              </c:strCache>
            </c:strRef>
          </c:tx>
          <c:explosion val="25"/>
          <c:dPt>
            <c:idx val="0"/>
            <c:bubble3D val="0"/>
          </c:dPt>
          <c:dPt>
            <c:idx val="1"/>
            <c:bubble3D val="0"/>
          </c:dPt>
          <c:dPt>
            <c:idx val="2"/>
            <c:bubble3D val="0"/>
          </c:dPt>
          <c:dPt>
            <c:idx val="3"/>
            <c:bubble3D val="0"/>
          </c:dPt>
          <c:dPt>
            <c:idx val="4"/>
            <c:bubble3D val="0"/>
          </c:dPt>
          <c:dPt>
            <c:idx val="5"/>
            <c:bubble3D val="0"/>
          </c:dPt>
          <c:dPt>
            <c:idx val="6"/>
            <c:bubble3D val="0"/>
          </c:dPt>
          <c:dPt>
            <c:idx val="7"/>
            <c:bubble3D val="0"/>
          </c:dPt>
          <c:cat>
            <c:strRef>
              <c:f>Лист1!$A$2:$A$9</c:f>
              <c:strCache>
                <c:ptCount val="8"/>
                <c:pt idx="0">
                  <c:v>Общегосударственные вопросы</c:v>
                </c:pt>
                <c:pt idx="1">
                  <c:v>Национальная оборона</c:v>
                </c:pt>
                <c:pt idx="2">
                  <c:v>Национальная безопасность и провоохранительная деятельность</c:v>
                </c:pt>
                <c:pt idx="3">
                  <c:v>Жилищно-коммунальное хозяйство</c:v>
                </c:pt>
                <c:pt idx="4">
                  <c:v>Образование</c:v>
                </c:pt>
                <c:pt idx="5">
                  <c:v>Культура, кинематография</c:v>
                </c:pt>
                <c:pt idx="6">
                  <c:v>Социальная политика</c:v>
                </c:pt>
                <c:pt idx="7">
                  <c:v>Физическая культура и спорт</c:v>
                </c:pt>
              </c:strCache>
            </c:strRef>
          </c:cat>
          <c:val>
            <c:numRef>
              <c:f>Лист1!$B$2:$B$9</c:f>
              <c:numCache>
                <c:formatCode>General</c:formatCode>
                <c:ptCount val="8"/>
                <c:pt idx="0">
                  <c:v>3422.8</c:v>
                </c:pt>
                <c:pt idx="1">
                  <c:v>69.3</c:v>
                </c:pt>
                <c:pt idx="2">
                  <c:v>19</c:v>
                </c:pt>
                <c:pt idx="3">
                  <c:v>366.1</c:v>
                </c:pt>
                <c:pt idx="4">
                  <c:v>1</c:v>
                </c:pt>
                <c:pt idx="5">
                  <c:v>879.9</c:v>
                </c:pt>
                <c:pt idx="6">
                  <c:v>54.8</c:v>
                </c:pt>
                <c:pt idx="7">
                  <c:v>10</c:v>
                </c:pt>
              </c:numCache>
            </c:numRef>
          </c:val>
        </c:ser>
        <c:dLbls>
          <c:showLegendKey val="0"/>
          <c:showVal val="0"/>
          <c:showCatName val="0"/>
          <c:showSerName val="0"/>
          <c:showPercent val="0"/>
          <c:showBubbleSize val="0"/>
          <c:showLeaderLines val="1"/>
        </c:dLbls>
      </c:pie3DChart>
      <c:spPr>
        <a:noFill/>
        <a:ln w="25386">
          <a:noFill/>
        </a:ln>
      </c:spPr>
    </c:plotArea>
    <c:legend>
      <c:legendPos val="r"/>
      <c:layout>
        <c:manualLayout>
          <c:xMode val="edge"/>
          <c:yMode val="edge"/>
          <c:x val="0.66806170496411055"/>
          <c:y val="0.12224370914427293"/>
          <c:w val="0.32526606818017639"/>
          <c:h val="0.87775629085572704"/>
        </c:manualLayout>
      </c:layout>
      <c:overlay val="0"/>
    </c:legend>
    <c:plotVisOnly val="1"/>
    <c:dispBlanksAs val="zero"/>
    <c:showDLblsOverMax val="0"/>
  </c:chart>
  <c:txPr>
    <a:bodyPr/>
    <a:lstStyle/>
    <a:p>
      <a:pPr>
        <a:defRPr sz="1799"/>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Лист1!$B$1</c:f>
              <c:strCache>
                <c:ptCount val="1"/>
                <c:pt idx="0">
                  <c:v>Тыс. рублей</c:v>
                </c:pt>
              </c:strCache>
            </c:strRef>
          </c:tx>
          <c:explosion val="25"/>
          <c:dPt>
            <c:idx val="0"/>
            <c:bubble3D val="0"/>
          </c:dPt>
          <c:dPt>
            <c:idx val="1"/>
            <c:bubble3D val="0"/>
          </c:dPt>
          <c:dPt>
            <c:idx val="2"/>
            <c:bubble3D val="0"/>
          </c:dPt>
          <c:dPt>
            <c:idx val="3"/>
            <c:bubble3D val="0"/>
          </c:dPt>
          <c:dPt>
            <c:idx val="4"/>
            <c:bubble3D val="0"/>
          </c:dPt>
          <c:dPt>
            <c:idx val="5"/>
            <c:bubble3D val="0"/>
          </c:dPt>
          <c:dPt>
            <c:idx val="6"/>
            <c:bubble3D val="0"/>
          </c:dPt>
          <c:dPt>
            <c:idx val="7"/>
            <c:bubble3D val="0"/>
          </c:dPt>
          <c:cat>
            <c:strRef>
              <c:f>Лист1!$A$2:$A$9</c:f>
              <c:strCache>
                <c:ptCount val="8"/>
                <c:pt idx="0">
                  <c:v>Общегосударственные вопросы</c:v>
                </c:pt>
                <c:pt idx="1">
                  <c:v>Национальная оборона</c:v>
                </c:pt>
                <c:pt idx="2">
                  <c:v>Национальная безопасность и провоохранительная деятельность</c:v>
                </c:pt>
                <c:pt idx="3">
                  <c:v>Жилищно-коммунальное хозяйство</c:v>
                </c:pt>
                <c:pt idx="4">
                  <c:v>Образование</c:v>
                </c:pt>
                <c:pt idx="5">
                  <c:v>Культура, кинематография</c:v>
                </c:pt>
                <c:pt idx="6">
                  <c:v>Социальная политика</c:v>
                </c:pt>
                <c:pt idx="7">
                  <c:v>Физическая культура и спорт</c:v>
                </c:pt>
              </c:strCache>
            </c:strRef>
          </c:cat>
          <c:val>
            <c:numRef>
              <c:f>Лист1!$B$2:$B$9</c:f>
              <c:numCache>
                <c:formatCode>General</c:formatCode>
                <c:ptCount val="8"/>
                <c:pt idx="0">
                  <c:v>3480.4</c:v>
                </c:pt>
                <c:pt idx="1">
                  <c:v>69.3</c:v>
                </c:pt>
                <c:pt idx="2">
                  <c:v>13</c:v>
                </c:pt>
                <c:pt idx="3">
                  <c:v>281.3</c:v>
                </c:pt>
                <c:pt idx="4">
                  <c:v>1</c:v>
                </c:pt>
                <c:pt idx="5">
                  <c:v>5066.5</c:v>
                </c:pt>
                <c:pt idx="6">
                  <c:v>54.8</c:v>
                </c:pt>
                <c:pt idx="7">
                  <c:v>10</c:v>
                </c:pt>
              </c:numCache>
            </c:numRef>
          </c:val>
        </c:ser>
        <c:dLbls>
          <c:showLegendKey val="0"/>
          <c:showVal val="0"/>
          <c:showCatName val="0"/>
          <c:showSerName val="0"/>
          <c:showPercent val="0"/>
          <c:showBubbleSize val="0"/>
          <c:showLeaderLines val="1"/>
        </c:dLbls>
      </c:pie3DChart>
      <c:spPr>
        <a:noFill/>
        <a:ln w="25386">
          <a:noFill/>
        </a:ln>
      </c:spPr>
    </c:plotArea>
    <c:legend>
      <c:legendPos val="r"/>
      <c:layout>
        <c:manualLayout>
          <c:xMode val="edge"/>
          <c:yMode val="edge"/>
          <c:x val="0.66806170496411055"/>
          <c:y val="0.12224370914427293"/>
          <c:w val="0.32526606818017639"/>
          <c:h val="0.87775629085572704"/>
        </c:manualLayout>
      </c:layout>
      <c:overlay val="0"/>
    </c:legend>
    <c:plotVisOnly val="1"/>
    <c:dispBlanksAs val="zero"/>
    <c:showDLblsOverMax val="0"/>
  </c:chart>
  <c:txPr>
    <a:bodyPr/>
    <a:lstStyle/>
    <a:p>
      <a:pPr>
        <a:defRPr sz="1799"/>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floor>
    <c:sideWall>
      <c:thickness val="0"/>
    </c:sideWall>
    <c:backWall>
      <c:thickness val="0"/>
    </c:backWall>
    <c:plotArea>
      <c:layout/>
      <c:bar3DChart>
        <c:barDir val="col"/>
        <c:grouping val="stacked"/>
        <c:varyColors val="0"/>
        <c:ser>
          <c:idx val="0"/>
          <c:order val="0"/>
          <c:tx>
            <c:strRef>
              <c:f>Лист1!$B$1</c:f>
              <c:strCache>
                <c:ptCount val="1"/>
                <c:pt idx="0">
                  <c:v>2017</c:v>
                </c:pt>
              </c:strCache>
            </c:strRef>
          </c:tx>
          <c:invertIfNegative val="0"/>
          <c:cat>
            <c:strRef>
              <c:f>Лист1!$A$2</c:f>
              <c:strCache>
                <c:ptCount val="1"/>
                <c:pt idx="0">
                  <c:v>Государственная пенсия за выслугу лет</c:v>
                </c:pt>
              </c:strCache>
            </c:strRef>
          </c:cat>
          <c:val>
            <c:numRef>
              <c:f>Лист1!$B$2</c:f>
              <c:numCache>
                <c:formatCode>General</c:formatCode>
                <c:ptCount val="1"/>
                <c:pt idx="0">
                  <c:v>54.8</c:v>
                </c:pt>
              </c:numCache>
            </c:numRef>
          </c:val>
        </c:ser>
        <c:ser>
          <c:idx val="1"/>
          <c:order val="1"/>
          <c:tx>
            <c:strRef>
              <c:f>Лист1!$C$1</c:f>
              <c:strCache>
                <c:ptCount val="1"/>
                <c:pt idx="0">
                  <c:v>2018</c:v>
                </c:pt>
              </c:strCache>
            </c:strRef>
          </c:tx>
          <c:invertIfNegative val="0"/>
          <c:cat>
            <c:strRef>
              <c:f>Лист1!$A$2</c:f>
              <c:strCache>
                <c:ptCount val="1"/>
                <c:pt idx="0">
                  <c:v>Государственная пенсия за выслугу лет</c:v>
                </c:pt>
              </c:strCache>
            </c:strRef>
          </c:cat>
          <c:val>
            <c:numRef>
              <c:f>Лист1!$C$2</c:f>
              <c:numCache>
                <c:formatCode>General</c:formatCode>
                <c:ptCount val="1"/>
                <c:pt idx="0">
                  <c:v>54.8</c:v>
                </c:pt>
              </c:numCache>
            </c:numRef>
          </c:val>
        </c:ser>
        <c:ser>
          <c:idx val="2"/>
          <c:order val="2"/>
          <c:tx>
            <c:strRef>
              <c:f>Лист1!$D$1</c:f>
              <c:strCache>
                <c:ptCount val="1"/>
                <c:pt idx="0">
                  <c:v>2019</c:v>
                </c:pt>
              </c:strCache>
            </c:strRef>
          </c:tx>
          <c:invertIfNegative val="0"/>
          <c:cat>
            <c:strRef>
              <c:f>Лист1!$A$2</c:f>
              <c:strCache>
                <c:ptCount val="1"/>
                <c:pt idx="0">
                  <c:v>Государственная пенсия за выслугу лет</c:v>
                </c:pt>
              </c:strCache>
            </c:strRef>
          </c:cat>
          <c:val>
            <c:numRef>
              <c:f>Лист1!$D$2</c:f>
              <c:numCache>
                <c:formatCode>General</c:formatCode>
                <c:ptCount val="1"/>
                <c:pt idx="0">
                  <c:v>54.8</c:v>
                </c:pt>
              </c:numCache>
            </c:numRef>
          </c:val>
        </c:ser>
        <c:dLbls>
          <c:showLegendKey val="0"/>
          <c:showVal val="0"/>
          <c:showCatName val="0"/>
          <c:showSerName val="0"/>
          <c:showPercent val="0"/>
          <c:showBubbleSize val="0"/>
        </c:dLbls>
        <c:gapWidth val="150"/>
        <c:shape val="cone"/>
        <c:axId val="25808896"/>
        <c:axId val="71940352"/>
        <c:axId val="0"/>
      </c:bar3DChart>
      <c:catAx>
        <c:axId val="25808896"/>
        <c:scaling>
          <c:orientation val="minMax"/>
        </c:scaling>
        <c:delete val="0"/>
        <c:axPos val="b"/>
        <c:numFmt formatCode="General" sourceLinked="1"/>
        <c:majorTickMark val="out"/>
        <c:minorTickMark val="none"/>
        <c:tickLblPos val="nextTo"/>
        <c:crossAx val="71940352"/>
        <c:crosses val="autoZero"/>
        <c:auto val="1"/>
        <c:lblAlgn val="ctr"/>
        <c:lblOffset val="100"/>
        <c:noMultiLvlLbl val="0"/>
      </c:catAx>
      <c:valAx>
        <c:axId val="71940352"/>
        <c:scaling>
          <c:orientation val="minMax"/>
        </c:scaling>
        <c:delete val="0"/>
        <c:axPos val="l"/>
        <c:majorGridlines/>
        <c:numFmt formatCode="General" sourceLinked="1"/>
        <c:majorTickMark val="out"/>
        <c:minorTickMark val="none"/>
        <c:tickLblPos val="nextTo"/>
        <c:crossAx val="25808896"/>
        <c:crosses val="autoZero"/>
        <c:crossBetween val="between"/>
      </c:valAx>
      <c:spPr>
        <a:noFill/>
        <a:ln w="25399">
          <a:noFill/>
        </a:ln>
      </c:spPr>
    </c:plotArea>
    <c:legend>
      <c:legendPos val="r"/>
      <c:layout/>
      <c:overlay val="0"/>
    </c:legend>
    <c:plotVisOnly val="1"/>
    <c:dispBlanksAs val="gap"/>
    <c:showDLblsOverMax val="0"/>
  </c:chart>
  <c:txPr>
    <a:bodyPr/>
    <a:lstStyle/>
    <a:p>
      <a:pPr>
        <a:defRPr sz="1800"/>
      </a:pPr>
      <a:endParaRPr lang="ru-RU"/>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2CCACD-A8A5-4772-BF26-4DF2DBAC9E2D}"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ru-RU"/>
        </a:p>
      </dgm:t>
    </dgm:pt>
    <dgm:pt modelId="{5F5F8037-2FCA-4CD5-8C4B-87E14D257E40}">
      <dgm:prSet phldrT="[Текст]"/>
      <dgm:spPr>
        <a:solidFill>
          <a:schemeClr val="accent4">
            <a:hueOff val="0"/>
            <a:satOff val="0"/>
            <a:lumOff val="0"/>
          </a:schemeClr>
        </a:solidFill>
      </dgm:spPr>
      <dgm:t>
        <a:bodyPr/>
        <a:lstStyle/>
        <a:p>
          <a:r>
            <a:rPr lang="ru-RU" dirty="0" smtClean="0"/>
            <a:t>Субвенция  на осуществление государственных полномочий по первичному воинскому учету на территориях, где отсутствуют военные комиссариаты – </a:t>
          </a:r>
          <a:r>
            <a:rPr lang="ru-RU" dirty="0" smtClean="0"/>
            <a:t>69,3 </a:t>
          </a:r>
          <a:r>
            <a:rPr lang="ru-RU" dirty="0" smtClean="0"/>
            <a:t>тыс. рублей</a:t>
          </a:r>
          <a:endParaRPr lang="ru-RU" dirty="0"/>
        </a:p>
      </dgm:t>
    </dgm:pt>
    <dgm:pt modelId="{D4FBF85A-7B09-4D4D-8056-5D4393E68BFA}" type="parTrans" cxnId="{F9CB4ED6-4768-4524-9A3D-3A98639526B7}">
      <dgm:prSet/>
      <dgm:spPr/>
      <dgm:t>
        <a:bodyPr/>
        <a:lstStyle/>
        <a:p>
          <a:endParaRPr lang="ru-RU"/>
        </a:p>
      </dgm:t>
    </dgm:pt>
    <dgm:pt modelId="{93B63D50-9761-4672-8551-2820A0031B14}" type="sibTrans" cxnId="{F9CB4ED6-4768-4524-9A3D-3A98639526B7}">
      <dgm:prSet/>
      <dgm:spPr/>
      <dgm:t>
        <a:bodyPr/>
        <a:lstStyle/>
        <a:p>
          <a:endParaRPr lang="ru-RU"/>
        </a:p>
      </dgm:t>
    </dgm:pt>
    <dgm:pt modelId="{A7C7EF3D-26D6-4C87-8E88-7FF8768CD4A3}">
      <dgm:prSet phldrT="[Текст]"/>
      <dgm:spPr/>
      <dgm:t>
        <a:bodyPr/>
        <a:lstStyle/>
        <a:p>
          <a:r>
            <a:rPr lang="ru-RU" dirty="0" smtClean="0"/>
            <a:t>Расходы на осуществление полномочий по определению в соответствии с частью 1статьи 11.2 Областного закона от 25 октября 2002 года № 273-ЗС «Об административных правонарушениях» - 0,2 тыс. рублей</a:t>
          </a:r>
          <a:endParaRPr lang="ru-RU" dirty="0"/>
        </a:p>
      </dgm:t>
    </dgm:pt>
    <dgm:pt modelId="{1A7452BA-8371-4153-A2BD-0F4C2C7F70CA}" type="parTrans" cxnId="{A8D37039-92ED-4731-9B8C-9F8E32EB801F}">
      <dgm:prSet/>
      <dgm:spPr/>
      <dgm:t>
        <a:bodyPr/>
        <a:lstStyle/>
        <a:p>
          <a:endParaRPr lang="ru-RU"/>
        </a:p>
      </dgm:t>
    </dgm:pt>
    <dgm:pt modelId="{F8608AA0-A4BD-414E-B053-CF39CF8DB891}" type="sibTrans" cxnId="{A8D37039-92ED-4731-9B8C-9F8E32EB801F}">
      <dgm:prSet/>
      <dgm:spPr/>
      <dgm:t>
        <a:bodyPr/>
        <a:lstStyle/>
        <a:p>
          <a:endParaRPr lang="ru-RU"/>
        </a:p>
      </dgm:t>
    </dgm:pt>
    <dgm:pt modelId="{428BE228-85D8-4CF2-B18A-B0E496DC7DAC}" type="pres">
      <dgm:prSet presAssocID="{942CCACD-A8A5-4772-BF26-4DF2DBAC9E2D}" presName="linear" presStyleCnt="0">
        <dgm:presLayoutVars>
          <dgm:animLvl val="lvl"/>
          <dgm:resizeHandles val="exact"/>
        </dgm:presLayoutVars>
      </dgm:prSet>
      <dgm:spPr/>
      <dgm:t>
        <a:bodyPr/>
        <a:lstStyle/>
        <a:p>
          <a:endParaRPr lang="ru-RU"/>
        </a:p>
      </dgm:t>
    </dgm:pt>
    <dgm:pt modelId="{CFFD4441-E0F6-4098-8BCC-C5EA05E0D2B6}" type="pres">
      <dgm:prSet presAssocID="{5F5F8037-2FCA-4CD5-8C4B-87E14D257E40}" presName="parentText" presStyleLbl="node1" presStyleIdx="0" presStyleCnt="2">
        <dgm:presLayoutVars>
          <dgm:chMax val="0"/>
          <dgm:bulletEnabled val="1"/>
        </dgm:presLayoutVars>
      </dgm:prSet>
      <dgm:spPr/>
      <dgm:t>
        <a:bodyPr/>
        <a:lstStyle/>
        <a:p>
          <a:endParaRPr lang="ru-RU"/>
        </a:p>
      </dgm:t>
    </dgm:pt>
    <dgm:pt modelId="{ED554163-E13B-42B9-879C-29A315604E28}" type="pres">
      <dgm:prSet presAssocID="{93B63D50-9761-4672-8551-2820A0031B14}" presName="spacer" presStyleCnt="0"/>
      <dgm:spPr/>
    </dgm:pt>
    <dgm:pt modelId="{D8E21CD3-4DE0-47E3-A5D7-82984249EA72}" type="pres">
      <dgm:prSet presAssocID="{A7C7EF3D-26D6-4C87-8E88-7FF8768CD4A3}" presName="parentText" presStyleLbl="node1" presStyleIdx="1" presStyleCnt="2">
        <dgm:presLayoutVars>
          <dgm:chMax val="0"/>
          <dgm:bulletEnabled val="1"/>
        </dgm:presLayoutVars>
      </dgm:prSet>
      <dgm:spPr/>
      <dgm:t>
        <a:bodyPr/>
        <a:lstStyle/>
        <a:p>
          <a:endParaRPr lang="ru-RU"/>
        </a:p>
      </dgm:t>
    </dgm:pt>
  </dgm:ptLst>
  <dgm:cxnLst>
    <dgm:cxn modelId="{944B3127-414C-4757-B68B-FE18D0DE53C6}" type="presOf" srcId="{5F5F8037-2FCA-4CD5-8C4B-87E14D257E40}" destId="{CFFD4441-E0F6-4098-8BCC-C5EA05E0D2B6}" srcOrd="0" destOrd="0" presId="urn:microsoft.com/office/officeart/2005/8/layout/vList2"/>
    <dgm:cxn modelId="{3C9DF576-CD09-4EEF-867D-856BF4352597}" type="presOf" srcId="{A7C7EF3D-26D6-4C87-8E88-7FF8768CD4A3}" destId="{D8E21CD3-4DE0-47E3-A5D7-82984249EA72}" srcOrd="0" destOrd="0" presId="urn:microsoft.com/office/officeart/2005/8/layout/vList2"/>
    <dgm:cxn modelId="{A8D37039-92ED-4731-9B8C-9F8E32EB801F}" srcId="{942CCACD-A8A5-4772-BF26-4DF2DBAC9E2D}" destId="{A7C7EF3D-26D6-4C87-8E88-7FF8768CD4A3}" srcOrd="1" destOrd="0" parTransId="{1A7452BA-8371-4153-A2BD-0F4C2C7F70CA}" sibTransId="{F8608AA0-A4BD-414E-B053-CF39CF8DB891}"/>
    <dgm:cxn modelId="{9FA7B8B6-323A-44C3-8CBC-66489023C004}" type="presOf" srcId="{942CCACD-A8A5-4772-BF26-4DF2DBAC9E2D}" destId="{428BE228-85D8-4CF2-B18A-B0E496DC7DAC}" srcOrd="0" destOrd="0" presId="urn:microsoft.com/office/officeart/2005/8/layout/vList2"/>
    <dgm:cxn modelId="{F9CB4ED6-4768-4524-9A3D-3A98639526B7}" srcId="{942CCACD-A8A5-4772-BF26-4DF2DBAC9E2D}" destId="{5F5F8037-2FCA-4CD5-8C4B-87E14D257E40}" srcOrd="0" destOrd="0" parTransId="{D4FBF85A-7B09-4D4D-8056-5D4393E68BFA}" sibTransId="{93B63D50-9761-4672-8551-2820A0031B14}"/>
    <dgm:cxn modelId="{A9BED1CF-F8B3-49D4-9593-C7AA46AAD19A}" type="presParOf" srcId="{428BE228-85D8-4CF2-B18A-B0E496DC7DAC}" destId="{CFFD4441-E0F6-4098-8BCC-C5EA05E0D2B6}" srcOrd="0" destOrd="0" presId="urn:microsoft.com/office/officeart/2005/8/layout/vList2"/>
    <dgm:cxn modelId="{38885FE4-2F3C-4DA5-983C-3F8BDFB61BE1}" type="presParOf" srcId="{428BE228-85D8-4CF2-B18A-B0E496DC7DAC}" destId="{ED554163-E13B-42B9-879C-29A315604E28}" srcOrd="1" destOrd="0" presId="urn:microsoft.com/office/officeart/2005/8/layout/vList2"/>
    <dgm:cxn modelId="{14E944AA-D444-410E-8D9C-CA3F217CB384}" type="presParOf" srcId="{428BE228-85D8-4CF2-B18A-B0E496DC7DAC}" destId="{D8E21CD3-4DE0-47E3-A5D7-82984249EA72}"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DECF47-B510-4909-AF40-8BEC44EE5B4F}"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ru-RU"/>
        </a:p>
      </dgm:t>
    </dgm:pt>
    <dgm:pt modelId="{E2BFD739-C869-4A9E-8749-10D74A7EDF83}">
      <dgm:prSet phldrT="[Текст]" custT="1"/>
      <dgm:spPr/>
      <dgm:t>
        <a:bodyPr/>
        <a:lstStyle/>
        <a:p>
          <a:r>
            <a:rPr lang="ru-RU" sz="3200" dirty="0" smtClean="0"/>
            <a:t>Капитальный ремонт  памятников</a:t>
          </a:r>
        </a:p>
        <a:p>
          <a:r>
            <a:rPr lang="ru-RU" sz="3200" dirty="0" smtClean="0"/>
            <a:t>   4,6 </a:t>
          </a:r>
          <a:r>
            <a:rPr lang="ru-RU" sz="3200" dirty="0" smtClean="0"/>
            <a:t>% - </a:t>
          </a:r>
          <a:r>
            <a:rPr lang="ru-RU" sz="3200" dirty="0" smtClean="0"/>
            <a:t>203,6 </a:t>
          </a:r>
          <a:r>
            <a:rPr lang="ru-RU" sz="3200" dirty="0" smtClean="0"/>
            <a:t>тыс. рублей</a:t>
          </a:r>
          <a:endParaRPr lang="ru-RU" sz="3200" dirty="0"/>
        </a:p>
      </dgm:t>
    </dgm:pt>
    <dgm:pt modelId="{09C43BFC-46CB-47D2-A438-20A850B2DEE2}" type="sibTrans" cxnId="{5F0B3AAF-3D2A-4E6B-AF1B-9B393C10FEBE}">
      <dgm:prSet/>
      <dgm:spPr/>
      <dgm:t>
        <a:bodyPr/>
        <a:lstStyle/>
        <a:p>
          <a:endParaRPr lang="ru-RU"/>
        </a:p>
      </dgm:t>
    </dgm:pt>
    <dgm:pt modelId="{F31D2CCD-3ABD-4729-8F72-8E58023676A9}" type="parTrans" cxnId="{5F0B3AAF-3D2A-4E6B-AF1B-9B393C10FEBE}">
      <dgm:prSet/>
      <dgm:spPr/>
      <dgm:t>
        <a:bodyPr/>
        <a:lstStyle/>
        <a:p>
          <a:endParaRPr lang="ru-RU"/>
        </a:p>
      </dgm:t>
    </dgm:pt>
    <dgm:pt modelId="{F42848FA-B2DD-4C0C-A8C4-84345E35AEC4}">
      <dgm:prSet phldrT="[Текст]" custT="1"/>
      <dgm:spPr/>
      <dgm:t>
        <a:bodyPr/>
        <a:lstStyle/>
        <a:p>
          <a:r>
            <a:rPr lang="ru-RU" sz="3200" dirty="0" smtClean="0"/>
            <a:t>Капитальный ремонт  памятников   </a:t>
          </a:r>
        </a:p>
        <a:p>
          <a:r>
            <a:rPr lang="ru-RU" sz="3200" dirty="0" smtClean="0"/>
            <a:t>95,4</a:t>
          </a:r>
          <a:r>
            <a:rPr lang="ru-RU" sz="3200" dirty="0" smtClean="0"/>
            <a:t>% - </a:t>
          </a:r>
          <a:r>
            <a:rPr lang="ru-RU" sz="3200" dirty="0" smtClean="0"/>
            <a:t>4216,1 </a:t>
          </a:r>
          <a:r>
            <a:rPr lang="ru-RU" sz="3200" dirty="0" smtClean="0"/>
            <a:t>тыс. рублей</a:t>
          </a:r>
          <a:endParaRPr lang="ru-RU" sz="3200" dirty="0"/>
        </a:p>
      </dgm:t>
    </dgm:pt>
    <dgm:pt modelId="{FB0240F7-2B98-44A4-A98C-E2BF999FE753}" type="sibTrans" cxnId="{409E7FEB-7EF1-4B08-9933-AFC2D0BFF7E2}">
      <dgm:prSet/>
      <dgm:spPr/>
      <dgm:t>
        <a:bodyPr/>
        <a:lstStyle/>
        <a:p>
          <a:endParaRPr lang="ru-RU"/>
        </a:p>
      </dgm:t>
    </dgm:pt>
    <dgm:pt modelId="{B7DA6664-0BEB-4309-BE0A-F13C07699EE8}" type="parTrans" cxnId="{409E7FEB-7EF1-4B08-9933-AFC2D0BFF7E2}">
      <dgm:prSet/>
      <dgm:spPr/>
      <dgm:t>
        <a:bodyPr/>
        <a:lstStyle/>
        <a:p>
          <a:endParaRPr lang="ru-RU"/>
        </a:p>
      </dgm:t>
    </dgm:pt>
    <dgm:pt modelId="{D73D5698-18CC-4E2B-97EC-3FC69DCE90F2}">
      <dgm:prSet phldrT="[Текст]" custT="1"/>
      <dgm:spPr/>
      <dgm:t>
        <a:bodyPr/>
        <a:lstStyle/>
        <a:p>
          <a:r>
            <a:rPr lang="ru-RU" sz="3200" dirty="0" smtClean="0"/>
            <a:t>Распределение межбюджетных трансфертов.</a:t>
          </a:r>
        </a:p>
        <a:p>
          <a:r>
            <a:rPr lang="ru-RU" sz="3200" dirty="0" smtClean="0"/>
            <a:t>Всего – </a:t>
          </a:r>
          <a:r>
            <a:rPr lang="ru-RU" sz="3200" dirty="0" smtClean="0"/>
            <a:t>4419,7 </a:t>
          </a:r>
          <a:r>
            <a:rPr lang="ru-RU" sz="3200" dirty="0" smtClean="0"/>
            <a:t>тыс. рублей</a:t>
          </a:r>
          <a:endParaRPr lang="ru-RU" sz="3200" dirty="0"/>
        </a:p>
      </dgm:t>
    </dgm:pt>
    <dgm:pt modelId="{EC5FB5C9-578B-42B6-A143-42D027C28C56}" type="sibTrans" cxnId="{C42B91F8-C432-4F81-8157-6CC5D0CECFA9}">
      <dgm:prSet/>
      <dgm:spPr/>
      <dgm:t>
        <a:bodyPr/>
        <a:lstStyle/>
        <a:p>
          <a:endParaRPr lang="ru-RU"/>
        </a:p>
      </dgm:t>
    </dgm:pt>
    <dgm:pt modelId="{D48AC41F-EC25-4265-BA9B-B2436F15FE3B}" type="parTrans" cxnId="{C42B91F8-C432-4F81-8157-6CC5D0CECFA9}">
      <dgm:prSet/>
      <dgm:spPr/>
      <dgm:t>
        <a:bodyPr/>
        <a:lstStyle/>
        <a:p>
          <a:endParaRPr lang="ru-RU"/>
        </a:p>
      </dgm:t>
    </dgm:pt>
    <dgm:pt modelId="{E1BA3B7E-4219-4486-A4E9-D1097E5E0E7B}" type="pres">
      <dgm:prSet presAssocID="{8CDECF47-B510-4909-AF40-8BEC44EE5B4F}" presName="Name0" presStyleCnt="0">
        <dgm:presLayoutVars>
          <dgm:chPref val="1"/>
          <dgm:dir/>
          <dgm:animOne val="branch"/>
          <dgm:animLvl val="lvl"/>
          <dgm:resizeHandles/>
        </dgm:presLayoutVars>
      </dgm:prSet>
      <dgm:spPr/>
      <dgm:t>
        <a:bodyPr/>
        <a:lstStyle/>
        <a:p>
          <a:endParaRPr lang="ru-RU"/>
        </a:p>
      </dgm:t>
    </dgm:pt>
    <dgm:pt modelId="{469496AA-B418-4405-9E11-9AE06E2901A3}" type="pres">
      <dgm:prSet presAssocID="{D73D5698-18CC-4E2B-97EC-3FC69DCE90F2}" presName="vertOne" presStyleCnt="0"/>
      <dgm:spPr/>
    </dgm:pt>
    <dgm:pt modelId="{C2B1E58B-8B3E-488D-945F-E53307B91493}" type="pres">
      <dgm:prSet presAssocID="{D73D5698-18CC-4E2B-97EC-3FC69DCE90F2}" presName="txOne" presStyleLbl="node0" presStyleIdx="0" presStyleCnt="1">
        <dgm:presLayoutVars>
          <dgm:chPref val="3"/>
        </dgm:presLayoutVars>
      </dgm:prSet>
      <dgm:spPr/>
      <dgm:t>
        <a:bodyPr/>
        <a:lstStyle/>
        <a:p>
          <a:endParaRPr lang="ru-RU"/>
        </a:p>
      </dgm:t>
    </dgm:pt>
    <dgm:pt modelId="{C8759A79-F211-4B15-93F1-8735BDA7EFE3}" type="pres">
      <dgm:prSet presAssocID="{D73D5698-18CC-4E2B-97EC-3FC69DCE90F2}" presName="parTransOne" presStyleCnt="0"/>
      <dgm:spPr/>
    </dgm:pt>
    <dgm:pt modelId="{E24D5C44-D939-4BC2-B07B-DB4A219FF62E}" type="pres">
      <dgm:prSet presAssocID="{D73D5698-18CC-4E2B-97EC-3FC69DCE90F2}" presName="horzOne" presStyleCnt="0"/>
      <dgm:spPr/>
    </dgm:pt>
    <dgm:pt modelId="{C8214220-525E-4F4C-9BAC-DD0D7929FA25}" type="pres">
      <dgm:prSet presAssocID="{F42848FA-B2DD-4C0C-A8C4-84345E35AEC4}" presName="vertTwo" presStyleCnt="0"/>
      <dgm:spPr/>
    </dgm:pt>
    <dgm:pt modelId="{B782C6B4-A913-4A55-84BE-21F86DEC5624}" type="pres">
      <dgm:prSet presAssocID="{F42848FA-B2DD-4C0C-A8C4-84345E35AEC4}" presName="txTwo" presStyleLbl="node2" presStyleIdx="0" presStyleCnt="2">
        <dgm:presLayoutVars>
          <dgm:chPref val="3"/>
        </dgm:presLayoutVars>
      </dgm:prSet>
      <dgm:spPr/>
      <dgm:t>
        <a:bodyPr/>
        <a:lstStyle/>
        <a:p>
          <a:endParaRPr lang="ru-RU"/>
        </a:p>
      </dgm:t>
    </dgm:pt>
    <dgm:pt modelId="{CB4203EA-AF91-44C1-95E5-B0CBA8072097}" type="pres">
      <dgm:prSet presAssocID="{F42848FA-B2DD-4C0C-A8C4-84345E35AEC4}" presName="horzTwo" presStyleCnt="0"/>
      <dgm:spPr/>
    </dgm:pt>
    <dgm:pt modelId="{395A7741-5DCB-4A45-A14C-422140111D6D}" type="pres">
      <dgm:prSet presAssocID="{FB0240F7-2B98-44A4-A98C-E2BF999FE753}" presName="sibSpaceTwo" presStyleCnt="0"/>
      <dgm:spPr/>
    </dgm:pt>
    <dgm:pt modelId="{B4B81E4A-6996-4B0E-8CD0-5169D4C72347}" type="pres">
      <dgm:prSet presAssocID="{E2BFD739-C869-4A9E-8749-10D74A7EDF83}" presName="vertTwo" presStyleCnt="0"/>
      <dgm:spPr/>
    </dgm:pt>
    <dgm:pt modelId="{D6E346D7-3745-4FC6-AF72-CB2974AEAB29}" type="pres">
      <dgm:prSet presAssocID="{E2BFD739-C869-4A9E-8749-10D74A7EDF83}" presName="txTwo" presStyleLbl="node2" presStyleIdx="1" presStyleCnt="2" custLinFactNeighborX="-2405" custLinFactNeighborY="-329">
        <dgm:presLayoutVars>
          <dgm:chPref val="3"/>
        </dgm:presLayoutVars>
      </dgm:prSet>
      <dgm:spPr/>
      <dgm:t>
        <a:bodyPr/>
        <a:lstStyle/>
        <a:p>
          <a:endParaRPr lang="ru-RU"/>
        </a:p>
      </dgm:t>
    </dgm:pt>
    <dgm:pt modelId="{9067DA90-1F86-45AA-AAA4-57EEB6EF429D}" type="pres">
      <dgm:prSet presAssocID="{E2BFD739-C869-4A9E-8749-10D74A7EDF83}" presName="horzTwo" presStyleCnt="0"/>
      <dgm:spPr/>
    </dgm:pt>
  </dgm:ptLst>
  <dgm:cxnLst>
    <dgm:cxn modelId="{2ACC4A8E-4A41-46E6-9E5D-A7CBEF75FC10}" type="presOf" srcId="{F42848FA-B2DD-4C0C-A8C4-84345E35AEC4}" destId="{B782C6B4-A913-4A55-84BE-21F86DEC5624}" srcOrd="0" destOrd="0" presId="urn:microsoft.com/office/officeart/2005/8/layout/hierarchy4"/>
    <dgm:cxn modelId="{409E7FEB-7EF1-4B08-9933-AFC2D0BFF7E2}" srcId="{D73D5698-18CC-4E2B-97EC-3FC69DCE90F2}" destId="{F42848FA-B2DD-4C0C-A8C4-84345E35AEC4}" srcOrd="0" destOrd="0" parTransId="{B7DA6664-0BEB-4309-BE0A-F13C07699EE8}" sibTransId="{FB0240F7-2B98-44A4-A98C-E2BF999FE753}"/>
    <dgm:cxn modelId="{0BD7709D-769A-4239-92F1-7B12A918F8BA}" type="presOf" srcId="{E2BFD739-C869-4A9E-8749-10D74A7EDF83}" destId="{D6E346D7-3745-4FC6-AF72-CB2974AEAB29}" srcOrd="0" destOrd="0" presId="urn:microsoft.com/office/officeart/2005/8/layout/hierarchy4"/>
    <dgm:cxn modelId="{8E6591B8-11FC-44C8-B4A8-C013B91049B1}" type="presOf" srcId="{D73D5698-18CC-4E2B-97EC-3FC69DCE90F2}" destId="{C2B1E58B-8B3E-488D-945F-E53307B91493}" srcOrd="0" destOrd="0" presId="urn:microsoft.com/office/officeart/2005/8/layout/hierarchy4"/>
    <dgm:cxn modelId="{C42B91F8-C432-4F81-8157-6CC5D0CECFA9}" srcId="{8CDECF47-B510-4909-AF40-8BEC44EE5B4F}" destId="{D73D5698-18CC-4E2B-97EC-3FC69DCE90F2}" srcOrd="0" destOrd="0" parTransId="{D48AC41F-EC25-4265-BA9B-B2436F15FE3B}" sibTransId="{EC5FB5C9-578B-42B6-A143-42D027C28C56}"/>
    <dgm:cxn modelId="{ECE1933C-1540-49EB-BE56-F7D6CA601F5D}" type="presOf" srcId="{8CDECF47-B510-4909-AF40-8BEC44EE5B4F}" destId="{E1BA3B7E-4219-4486-A4E9-D1097E5E0E7B}" srcOrd="0" destOrd="0" presId="urn:microsoft.com/office/officeart/2005/8/layout/hierarchy4"/>
    <dgm:cxn modelId="{5F0B3AAF-3D2A-4E6B-AF1B-9B393C10FEBE}" srcId="{D73D5698-18CC-4E2B-97EC-3FC69DCE90F2}" destId="{E2BFD739-C869-4A9E-8749-10D74A7EDF83}" srcOrd="1" destOrd="0" parTransId="{F31D2CCD-3ABD-4729-8F72-8E58023676A9}" sibTransId="{09C43BFC-46CB-47D2-A438-20A850B2DEE2}"/>
    <dgm:cxn modelId="{A9CDE4C6-D2A8-4404-9F35-34E905909BC3}" type="presParOf" srcId="{E1BA3B7E-4219-4486-A4E9-D1097E5E0E7B}" destId="{469496AA-B418-4405-9E11-9AE06E2901A3}" srcOrd="0" destOrd="0" presId="urn:microsoft.com/office/officeart/2005/8/layout/hierarchy4"/>
    <dgm:cxn modelId="{1C20AC45-6568-436A-AF9C-2B8FA490FB66}" type="presParOf" srcId="{469496AA-B418-4405-9E11-9AE06E2901A3}" destId="{C2B1E58B-8B3E-488D-945F-E53307B91493}" srcOrd="0" destOrd="0" presId="urn:microsoft.com/office/officeart/2005/8/layout/hierarchy4"/>
    <dgm:cxn modelId="{D9F111BD-5422-4A85-AD9A-6645F431FFB9}" type="presParOf" srcId="{469496AA-B418-4405-9E11-9AE06E2901A3}" destId="{C8759A79-F211-4B15-93F1-8735BDA7EFE3}" srcOrd="1" destOrd="0" presId="urn:microsoft.com/office/officeart/2005/8/layout/hierarchy4"/>
    <dgm:cxn modelId="{F1DF0FCB-6090-4827-BABF-26847BC44792}" type="presParOf" srcId="{469496AA-B418-4405-9E11-9AE06E2901A3}" destId="{E24D5C44-D939-4BC2-B07B-DB4A219FF62E}" srcOrd="2" destOrd="0" presId="urn:microsoft.com/office/officeart/2005/8/layout/hierarchy4"/>
    <dgm:cxn modelId="{95710B64-13B8-41BE-B566-4D3BC4833590}" type="presParOf" srcId="{E24D5C44-D939-4BC2-B07B-DB4A219FF62E}" destId="{C8214220-525E-4F4C-9BAC-DD0D7929FA25}" srcOrd="0" destOrd="0" presId="urn:microsoft.com/office/officeart/2005/8/layout/hierarchy4"/>
    <dgm:cxn modelId="{2CCC45A3-35D0-4186-A7F6-17AB8C1229A4}" type="presParOf" srcId="{C8214220-525E-4F4C-9BAC-DD0D7929FA25}" destId="{B782C6B4-A913-4A55-84BE-21F86DEC5624}" srcOrd="0" destOrd="0" presId="urn:microsoft.com/office/officeart/2005/8/layout/hierarchy4"/>
    <dgm:cxn modelId="{A8905C7C-5F3C-4995-8C3D-A8E457142CB4}" type="presParOf" srcId="{C8214220-525E-4F4C-9BAC-DD0D7929FA25}" destId="{CB4203EA-AF91-44C1-95E5-B0CBA8072097}" srcOrd="1" destOrd="0" presId="urn:microsoft.com/office/officeart/2005/8/layout/hierarchy4"/>
    <dgm:cxn modelId="{24E25BFB-8584-427B-A4C5-B5FE4F4DEFE1}" type="presParOf" srcId="{E24D5C44-D939-4BC2-B07B-DB4A219FF62E}" destId="{395A7741-5DCB-4A45-A14C-422140111D6D}" srcOrd="1" destOrd="0" presId="urn:microsoft.com/office/officeart/2005/8/layout/hierarchy4"/>
    <dgm:cxn modelId="{9BED32B6-5548-4478-8F7C-EC477D19B32F}" type="presParOf" srcId="{E24D5C44-D939-4BC2-B07B-DB4A219FF62E}" destId="{B4B81E4A-6996-4B0E-8CD0-5169D4C72347}" srcOrd="2" destOrd="0" presId="urn:microsoft.com/office/officeart/2005/8/layout/hierarchy4"/>
    <dgm:cxn modelId="{274E78B9-14FB-471C-8E7F-896593FD6DA6}" type="presParOf" srcId="{B4B81E4A-6996-4B0E-8CD0-5169D4C72347}" destId="{D6E346D7-3745-4FC6-AF72-CB2974AEAB29}" srcOrd="0" destOrd="0" presId="urn:microsoft.com/office/officeart/2005/8/layout/hierarchy4"/>
    <dgm:cxn modelId="{64381510-5DFB-4B60-98A2-6D1F732E92AD}" type="presParOf" srcId="{B4B81E4A-6996-4B0E-8CD0-5169D4C72347}" destId="{9067DA90-1F86-45AA-AAA4-57EEB6EF429D}"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FD4441-E0F6-4098-8BCC-C5EA05E0D2B6}">
      <dsp:nvSpPr>
        <dsp:cNvPr id="0" name=""/>
        <dsp:cNvSpPr/>
      </dsp:nvSpPr>
      <dsp:spPr>
        <a:xfrm>
          <a:off x="0" y="71995"/>
          <a:ext cx="11522075" cy="2894653"/>
        </a:xfrm>
        <a:prstGeom prst="roundRect">
          <a:avLst/>
        </a:prstGeom>
        <a:solidFill>
          <a:schemeClr val="accent4">
            <a:hueOff val="0"/>
            <a:satOff val="0"/>
            <a:lum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ru-RU" sz="3500" kern="1200" dirty="0" smtClean="0"/>
            <a:t>Субвенция  на осуществление государственных полномочий по первичному воинскому учету на территориях, где отсутствуют военные комиссариаты – </a:t>
          </a:r>
          <a:r>
            <a:rPr lang="ru-RU" sz="3500" kern="1200" dirty="0" smtClean="0"/>
            <a:t>69,3 </a:t>
          </a:r>
          <a:r>
            <a:rPr lang="ru-RU" sz="3500" kern="1200" dirty="0" smtClean="0"/>
            <a:t>тыс. рублей</a:t>
          </a:r>
          <a:endParaRPr lang="ru-RU" sz="3500" kern="1200" dirty="0"/>
        </a:p>
      </dsp:txBody>
      <dsp:txXfrm>
        <a:off x="141305" y="213300"/>
        <a:ext cx="11239465" cy="2612043"/>
      </dsp:txXfrm>
    </dsp:sp>
    <dsp:sp modelId="{D8E21CD3-4DE0-47E3-A5D7-82984249EA72}">
      <dsp:nvSpPr>
        <dsp:cNvPr id="0" name=""/>
        <dsp:cNvSpPr/>
      </dsp:nvSpPr>
      <dsp:spPr>
        <a:xfrm>
          <a:off x="0" y="3067448"/>
          <a:ext cx="11522075" cy="2894653"/>
        </a:xfrm>
        <a:prstGeom prst="roundRect">
          <a:avLst/>
        </a:prstGeom>
        <a:solidFill>
          <a:schemeClr val="accent4">
            <a:hueOff val="1814420"/>
            <a:satOff val="-594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ru-RU" sz="3500" kern="1200" dirty="0" smtClean="0"/>
            <a:t>Расходы на осуществление полномочий по определению в соответствии с частью 1статьи 11.2 Областного закона от 25 октября 2002 года № 273-ЗС «Об административных правонарушениях» - 0,2 тыс. рублей</a:t>
          </a:r>
          <a:endParaRPr lang="ru-RU" sz="3500" kern="1200" dirty="0"/>
        </a:p>
      </dsp:txBody>
      <dsp:txXfrm>
        <a:off x="141305" y="3208753"/>
        <a:ext cx="11239465" cy="26120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B1E58B-8B3E-488D-945F-E53307B91493}">
      <dsp:nvSpPr>
        <dsp:cNvPr id="0" name=""/>
        <dsp:cNvSpPr/>
      </dsp:nvSpPr>
      <dsp:spPr>
        <a:xfrm>
          <a:off x="4253" y="773"/>
          <a:ext cx="11513568" cy="314192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ru-RU" sz="3200" kern="1200" dirty="0" smtClean="0"/>
            <a:t>Распределение межбюджетных трансфертов.</a:t>
          </a:r>
        </a:p>
        <a:p>
          <a:pPr lvl="0" algn="ctr" defTabSz="1422400">
            <a:lnSpc>
              <a:spcPct val="90000"/>
            </a:lnSpc>
            <a:spcBef>
              <a:spcPct val="0"/>
            </a:spcBef>
            <a:spcAft>
              <a:spcPct val="35000"/>
            </a:spcAft>
          </a:pPr>
          <a:r>
            <a:rPr lang="ru-RU" sz="3200" kern="1200" dirty="0" smtClean="0"/>
            <a:t>Всего – </a:t>
          </a:r>
          <a:r>
            <a:rPr lang="ru-RU" sz="3200" kern="1200" dirty="0" smtClean="0"/>
            <a:t>4419,7 </a:t>
          </a:r>
          <a:r>
            <a:rPr lang="ru-RU" sz="3200" kern="1200" dirty="0" smtClean="0"/>
            <a:t>тыс. рублей</a:t>
          </a:r>
          <a:endParaRPr lang="ru-RU" sz="3200" kern="1200" dirty="0"/>
        </a:p>
      </dsp:txBody>
      <dsp:txXfrm>
        <a:off x="96277" y="92797"/>
        <a:ext cx="11329520" cy="2957874"/>
      </dsp:txXfrm>
    </dsp:sp>
    <dsp:sp modelId="{B782C6B4-A913-4A55-84BE-21F86DEC5624}">
      <dsp:nvSpPr>
        <dsp:cNvPr id="0" name=""/>
        <dsp:cNvSpPr/>
      </dsp:nvSpPr>
      <dsp:spPr>
        <a:xfrm>
          <a:off x="4253" y="3450191"/>
          <a:ext cx="5524744" cy="314192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ru-RU" sz="3200" kern="1200" dirty="0" smtClean="0"/>
            <a:t>Капитальный ремонт  памятников   </a:t>
          </a:r>
        </a:p>
        <a:p>
          <a:pPr lvl="0" algn="ctr" defTabSz="1422400">
            <a:lnSpc>
              <a:spcPct val="90000"/>
            </a:lnSpc>
            <a:spcBef>
              <a:spcPct val="0"/>
            </a:spcBef>
            <a:spcAft>
              <a:spcPct val="35000"/>
            </a:spcAft>
          </a:pPr>
          <a:r>
            <a:rPr lang="ru-RU" sz="3200" kern="1200" dirty="0" smtClean="0"/>
            <a:t>95,4</a:t>
          </a:r>
          <a:r>
            <a:rPr lang="ru-RU" sz="3200" kern="1200" dirty="0" smtClean="0"/>
            <a:t>% - </a:t>
          </a:r>
          <a:r>
            <a:rPr lang="ru-RU" sz="3200" kern="1200" dirty="0" smtClean="0"/>
            <a:t>4216,1 </a:t>
          </a:r>
          <a:r>
            <a:rPr lang="ru-RU" sz="3200" kern="1200" dirty="0" smtClean="0"/>
            <a:t>тыс. рублей</a:t>
          </a:r>
          <a:endParaRPr lang="ru-RU" sz="3200" kern="1200" dirty="0"/>
        </a:p>
      </dsp:txBody>
      <dsp:txXfrm>
        <a:off x="96277" y="3542215"/>
        <a:ext cx="5340696" cy="2957874"/>
      </dsp:txXfrm>
    </dsp:sp>
    <dsp:sp modelId="{D6E346D7-3745-4FC6-AF72-CB2974AEAB29}">
      <dsp:nvSpPr>
        <dsp:cNvPr id="0" name=""/>
        <dsp:cNvSpPr/>
      </dsp:nvSpPr>
      <dsp:spPr>
        <a:xfrm>
          <a:off x="5860206" y="3439854"/>
          <a:ext cx="5524744" cy="314192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ru-RU" sz="3200" kern="1200" dirty="0" smtClean="0"/>
            <a:t>Капитальный ремонт  памятников</a:t>
          </a:r>
        </a:p>
        <a:p>
          <a:pPr lvl="0" algn="ctr" defTabSz="1422400">
            <a:lnSpc>
              <a:spcPct val="90000"/>
            </a:lnSpc>
            <a:spcBef>
              <a:spcPct val="0"/>
            </a:spcBef>
            <a:spcAft>
              <a:spcPct val="35000"/>
            </a:spcAft>
          </a:pPr>
          <a:r>
            <a:rPr lang="ru-RU" sz="3200" kern="1200" dirty="0" smtClean="0"/>
            <a:t>   4,6 </a:t>
          </a:r>
          <a:r>
            <a:rPr lang="ru-RU" sz="3200" kern="1200" dirty="0" smtClean="0"/>
            <a:t>% - </a:t>
          </a:r>
          <a:r>
            <a:rPr lang="ru-RU" sz="3200" kern="1200" dirty="0" smtClean="0"/>
            <a:t>203,6 </a:t>
          </a:r>
          <a:r>
            <a:rPr lang="ru-RU" sz="3200" kern="1200" dirty="0" smtClean="0"/>
            <a:t>тыс. рублей</a:t>
          </a:r>
          <a:endParaRPr lang="ru-RU" sz="3200" kern="1200" dirty="0"/>
        </a:p>
      </dsp:txBody>
      <dsp:txXfrm>
        <a:off x="5952230" y="3531878"/>
        <a:ext cx="5340696" cy="295787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ClrTx/>
              <a:buSzTx/>
              <a:buFontTx/>
              <a:buNone/>
              <a:defRPr sz="1200">
                <a:latin typeface="Arial" charset="0"/>
              </a:defRPr>
            </a:lvl1pPr>
          </a:lstStyle>
          <a:p>
            <a:pPr>
              <a:defRPr/>
            </a:pPr>
            <a:endParaRPr lang="ru-RU"/>
          </a:p>
        </p:txBody>
      </p:sp>
      <p:sp>
        <p:nvSpPr>
          <p:cNvPr id="63491" name="Rectangle 3"/>
          <p:cNvSpPr>
            <a:spLocks noGrp="1" noChangeArrowheads="1"/>
          </p:cNvSpPr>
          <p:nvPr>
            <p:ph type="dt" idx="1"/>
          </p:nvPr>
        </p:nvSpPr>
        <p:spPr bwMode="auto">
          <a:xfrm>
            <a:off x="377825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SzTx/>
              <a:buFontTx/>
              <a:buNone/>
              <a:defRPr sz="1200">
                <a:latin typeface="Arial" charset="0"/>
              </a:defRPr>
            </a:lvl1pPr>
          </a:lstStyle>
          <a:p>
            <a:pPr>
              <a:defRPr/>
            </a:pPr>
            <a:endParaRPr lang="ru-RU"/>
          </a:p>
        </p:txBody>
      </p:sp>
      <p:sp>
        <p:nvSpPr>
          <p:cNvPr id="12292" name="Rectangle 4"/>
          <p:cNvSpPr>
            <a:spLocks noGrp="1" noRot="1" noChangeAspect="1" noChangeArrowheads="1" noTextEdit="1"/>
          </p:cNvSpPr>
          <p:nvPr>
            <p:ph type="sldImg" idx="2"/>
          </p:nvPr>
        </p:nvSpPr>
        <p:spPr bwMode="auto">
          <a:xfrm>
            <a:off x="852488" y="744538"/>
            <a:ext cx="4964112" cy="3722687"/>
          </a:xfrm>
          <a:prstGeom prst="rect">
            <a:avLst/>
          </a:prstGeom>
          <a:noFill/>
          <a:ln w="9525">
            <a:solidFill>
              <a:srgbClr val="000000"/>
            </a:solidFill>
            <a:miter lim="800000"/>
            <a:headEnd/>
            <a:tailEnd/>
          </a:ln>
        </p:spPr>
      </p:sp>
      <p:sp>
        <p:nvSpPr>
          <p:cNvPr id="63493" name="Rectangle 5"/>
          <p:cNvSpPr>
            <a:spLocks noGrp="1" noChangeArrowheads="1"/>
          </p:cNvSpPr>
          <p:nvPr>
            <p:ph type="body" sz="quarter" idx="3"/>
          </p:nvPr>
        </p:nvSpPr>
        <p:spPr bwMode="auto">
          <a:xfrm>
            <a:off x="666750" y="4716463"/>
            <a:ext cx="5335588"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3494" name="Rectangle 6"/>
          <p:cNvSpPr>
            <a:spLocks noGrp="1" noChangeArrowheads="1"/>
          </p:cNvSpPr>
          <p:nvPr>
            <p:ph type="ftr" sz="quarter" idx="4"/>
          </p:nvPr>
        </p:nvSpPr>
        <p:spPr bwMode="auto">
          <a:xfrm>
            <a:off x="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ClrTx/>
              <a:buSzTx/>
              <a:buFontTx/>
              <a:buNone/>
              <a:defRPr sz="1200">
                <a:latin typeface="Arial" charset="0"/>
              </a:defRPr>
            </a:lvl1pPr>
          </a:lstStyle>
          <a:p>
            <a:pPr>
              <a:defRPr/>
            </a:pPr>
            <a:endParaRPr lang="ru-RU"/>
          </a:p>
        </p:txBody>
      </p:sp>
      <p:sp>
        <p:nvSpPr>
          <p:cNvPr id="63495" name="Rectangle 7"/>
          <p:cNvSpPr>
            <a:spLocks noGrp="1" noChangeArrowheads="1"/>
          </p:cNvSpPr>
          <p:nvPr>
            <p:ph type="sldNum" sz="quarter" idx="5"/>
          </p:nvPr>
        </p:nvSpPr>
        <p:spPr bwMode="auto">
          <a:xfrm>
            <a:off x="377825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lnSpc>
                <a:spcPct val="100000"/>
              </a:lnSpc>
              <a:spcBef>
                <a:spcPct val="0"/>
              </a:spcBef>
              <a:buClrTx/>
              <a:buSzTx/>
              <a:buFontTx/>
              <a:buNone/>
              <a:defRPr sz="1200">
                <a:latin typeface="Arial" charset="0"/>
              </a:defRPr>
            </a:lvl1pPr>
          </a:lstStyle>
          <a:p>
            <a:pPr>
              <a:defRPr/>
            </a:pPr>
            <a:fld id="{07790E57-7A1D-4C4F-93DE-E7711EAA12F5}" type="slidenum">
              <a:rPr lang="ru-RU"/>
              <a:pPr>
                <a:defRPr/>
              </a:pPr>
              <a:t>‹#›</a:t>
            </a:fld>
            <a:endParaRPr lang="ru-RU"/>
          </a:p>
        </p:txBody>
      </p:sp>
    </p:spTree>
    <p:extLst>
      <p:ext uri="{BB962C8B-B14F-4D97-AF65-F5344CB8AC3E}">
        <p14:creationId xmlns:p14="http://schemas.microsoft.com/office/powerpoint/2010/main" val="39672466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40280" y="853440"/>
            <a:ext cx="9921240" cy="256032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67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1"/>
          </p:nvPr>
        </p:nvSpPr>
        <p:spPr>
          <a:xfrm>
            <a:off x="2240280" y="3510900"/>
            <a:ext cx="9921240" cy="2113597"/>
          </a:xfrm>
        </p:spPr>
        <p:txBody>
          <a:bodyPr/>
          <a:lstStyle>
            <a:lvl1pPr marL="102413" indent="0" algn="l">
              <a:buNone/>
              <a:defRPr sz="2800">
                <a:solidFill>
                  <a:schemeClr val="tx1"/>
                </a:solidFill>
              </a:defRPr>
            </a:lvl1pPr>
            <a:lvl2pPr>
              <a:buNone/>
              <a:defRPr sz="2500">
                <a:solidFill>
                  <a:schemeClr val="tx1">
                    <a:tint val="75000"/>
                  </a:schemeClr>
                </a:solidFill>
              </a:defRPr>
            </a:lvl2pPr>
            <a:lvl3pPr>
              <a:buNone/>
              <a:defRPr sz="2200">
                <a:solidFill>
                  <a:schemeClr val="tx1">
                    <a:tint val="75000"/>
                  </a:schemeClr>
                </a:solidFill>
              </a:defRPr>
            </a:lvl3pPr>
            <a:lvl4pPr>
              <a:buNone/>
              <a:defRPr sz="2000">
                <a:solidFill>
                  <a:schemeClr val="tx1">
                    <a:tint val="75000"/>
                  </a:schemeClr>
                </a:solidFill>
              </a:defRPr>
            </a:lvl4pPr>
            <a:lvl5pPr>
              <a:buNone/>
              <a:defRPr sz="2000">
                <a:solidFill>
                  <a:schemeClr val="tx1">
                    <a:tint val="75000"/>
                  </a:schemeClr>
                </a:solidFill>
              </a:defRPr>
            </a:lvl5pPr>
          </a:lstStyle>
          <a:p>
            <a:pPr lvl="0"/>
            <a:r>
              <a:rPr lang="ru-RU" smtClean="0"/>
              <a:t>Образец текста</a:t>
            </a:r>
          </a:p>
        </p:txBody>
      </p:sp>
      <p:sp>
        <p:nvSpPr>
          <p:cNvPr id="4" name="Дата 3"/>
          <p:cNvSpPr>
            <a:spLocks noGrp="1"/>
          </p:cNvSpPr>
          <p:nvPr>
            <p:ph type="dt" sz="half"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lvl1pPr>
          </a:lstStyle>
          <a:p>
            <a:pPr>
              <a:defRPr/>
            </a:pPr>
            <a:endParaRPr lang="ru-RU"/>
          </a:p>
        </p:txBody>
      </p:sp>
      <p:sp>
        <p:nvSpPr>
          <p:cNvPr id="5" name="Нижний колонтитул 4"/>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lvl1pPr>
          </a:lstStyle>
          <a:p>
            <a:pPr>
              <a:defRPr/>
            </a:pPr>
            <a:endParaRPr lang="ru-RU"/>
          </a:p>
        </p:txBody>
      </p:sp>
      <p:sp>
        <p:nvSpPr>
          <p:cNvPr id="6" name="Номер слайда 5"/>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lvl1pPr>
          </a:lstStyle>
          <a:p>
            <a:pPr>
              <a:defRPr/>
            </a:pPr>
            <a:fld id="{56DB28A1-C02D-472E-B575-EA4E7A04F4E7}"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2" name="Заголовок 21"/>
          <p:cNvSpPr>
            <a:spLocks noGrp="1"/>
          </p:cNvSpPr>
          <p:nvPr>
            <p:ph type="title"/>
          </p:nvPr>
        </p:nvSpPr>
        <p:spPr bwMode="auto">
          <a:xfrm>
            <a:off x="639763" y="384175"/>
            <a:ext cx="11522075"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8001" tIns="64001" rIns="128001" bIns="64001" numCol="1" anchor="ctr" anchorCtr="0" compatLnSpc="1">
            <a:prstTxWarp prst="textNoShape">
              <a:avLst/>
            </a:prstTxWarp>
          </a:bodyPr>
          <a:lstStyle/>
          <a:p>
            <a:pPr lvl="0"/>
            <a:r>
              <a:rPr lang="ru-RU" smtClean="0"/>
              <a:t>Образец заголовка</a:t>
            </a:r>
            <a:endParaRPr lang="en-US" smtClean="0"/>
          </a:p>
        </p:txBody>
      </p:sp>
      <p:sp>
        <p:nvSpPr>
          <p:cNvPr id="1027" name="Текст 12"/>
          <p:cNvSpPr>
            <a:spLocks noGrp="1"/>
          </p:cNvSpPr>
          <p:nvPr>
            <p:ph type="body" idx="1"/>
          </p:nvPr>
        </p:nvSpPr>
        <p:spPr bwMode="auto">
          <a:xfrm>
            <a:off x="639763" y="2239963"/>
            <a:ext cx="11522075" cy="6592887"/>
          </a:xfrm>
          <a:prstGeom prst="rect">
            <a:avLst/>
          </a:prstGeom>
          <a:noFill/>
          <a:ln w="9525">
            <a:noFill/>
            <a:miter lim="800000"/>
            <a:headEnd/>
            <a:tailEnd/>
          </a:ln>
        </p:spPr>
        <p:txBody>
          <a:bodyPr vert="horz" wrap="square" lIns="128001" tIns="64001" rIns="128001" bIns="64001"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7" name="Дата 3"/>
          <p:cNvSpPr>
            <a:spLocks noGrp="1"/>
          </p:cNvSpPr>
          <p:nvPr>
            <p:ph type="dt" sz="half" idx="2"/>
          </p:nvPr>
        </p:nvSpPr>
        <p:spPr bwMode="auto">
          <a:xfrm>
            <a:off x="639763" y="8983663"/>
            <a:ext cx="29876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8001" tIns="64001" rIns="128001" bIns="64001" numCol="1" anchor="b" anchorCtr="0" compatLnSpc="1">
            <a:prstTxWarp prst="textNoShape">
              <a:avLst/>
            </a:prstTxWarp>
          </a:bodyPr>
          <a:lstStyle>
            <a:lvl1pPr defTabSz="912813" eaLnBrk="1" hangingPunct="1">
              <a:lnSpc>
                <a:spcPct val="100000"/>
              </a:lnSpc>
              <a:spcBef>
                <a:spcPct val="0"/>
              </a:spcBef>
              <a:buClrTx/>
              <a:buSzTx/>
              <a:buFontTx/>
              <a:buNone/>
              <a:defRPr sz="1700">
                <a:solidFill>
                  <a:srgbClr val="BCBCBC"/>
                </a:solidFill>
                <a:latin typeface="Arial" charset="0"/>
              </a:defRPr>
            </a:lvl1pPr>
          </a:lstStyle>
          <a:p>
            <a:pPr>
              <a:defRPr/>
            </a:pPr>
            <a:endParaRPr lang="ru-RU"/>
          </a:p>
        </p:txBody>
      </p:sp>
      <p:sp>
        <p:nvSpPr>
          <p:cNvPr id="8" name="Нижний колонтитул 4"/>
          <p:cNvSpPr>
            <a:spLocks noGrp="1"/>
          </p:cNvSpPr>
          <p:nvPr>
            <p:ph type="ftr" sz="quarter" idx="3"/>
          </p:nvPr>
        </p:nvSpPr>
        <p:spPr bwMode="auto">
          <a:xfrm>
            <a:off x="4373563" y="8983663"/>
            <a:ext cx="40544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8001" tIns="64001" rIns="128001" bIns="64001" numCol="1" anchor="b" anchorCtr="0" compatLnSpc="1">
            <a:prstTxWarp prst="textNoShape">
              <a:avLst/>
            </a:prstTxWarp>
          </a:bodyPr>
          <a:lstStyle>
            <a:lvl1pPr algn="ctr" defTabSz="912813" eaLnBrk="1" hangingPunct="1">
              <a:lnSpc>
                <a:spcPct val="100000"/>
              </a:lnSpc>
              <a:spcBef>
                <a:spcPct val="0"/>
              </a:spcBef>
              <a:buClrTx/>
              <a:buSzTx/>
              <a:buFontTx/>
              <a:buNone/>
              <a:defRPr sz="1700">
                <a:solidFill>
                  <a:srgbClr val="BCBCBC"/>
                </a:solidFill>
                <a:latin typeface="Arial" charset="0"/>
              </a:defRPr>
            </a:lvl1pPr>
          </a:lstStyle>
          <a:p>
            <a:pPr>
              <a:defRPr/>
            </a:pPr>
            <a:endParaRPr lang="ru-RU"/>
          </a:p>
        </p:txBody>
      </p:sp>
      <p:sp>
        <p:nvSpPr>
          <p:cNvPr id="9" name="Номер слайда 5"/>
          <p:cNvSpPr>
            <a:spLocks noGrp="1"/>
          </p:cNvSpPr>
          <p:nvPr>
            <p:ph type="sldNum" sz="quarter" idx="4"/>
          </p:nvPr>
        </p:nvSpPr>
        <p:spPr bwMode="auto">
          <a:xfrm>
            <a:off x="11095038" y="8983663"/>
            <a:ext cx="1066800"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64001" rIns="0" bIns="64001" numCol="1" anchor="b" anchorCtr="0" compatLnSpc="1">
            <a:prstTxWarp prst="textNoShape">
              <a:avLst/>
            </a:prstTxWarp>
          </a:bodyPr>
          <a:lstStyle>
            <a:lvl1pPr algn="r" defTabSz="912813" eaLnBrk="1" hangingPunct="1">
              <a:lnSpc>
                <a:spcPct val="100000"/>
              </a:lnSpc>
              <a:spcBef>
                <a:spcPct val="0"/>
              </a:spcBef>
              <a:buClrTx/>
              <a:buSzTx/>
              <a:buFontTx/>
              <a:buNone/>
              <a:defRPr sz="1700">
                <a:solidFill>
                  <a:srgbClr val="BCBCBC"/>
                </a:solidFill>
                <a:latin typeface="Arial" charset="0"/>
              </a:defRPr>
            </a:lvl1pPr>
          </a:lstStyle>
          <a:p>
            <a:pPr>
              <a:defRPr/>
            </a:pPr>
            <a:fld id="{2AC39AB0-E394-4E55-AD5A-54B6C87E7E7A}" type="slidenum">
              <a:rPr lang="ru-RU"/>
              <a:pPr>
                <a:defRPr/>
              </a:pPr>
              <a:t>‹#›</a:t>
            </a:fld>
            <a:endParaRPr lang="ru-RU"/>
          </a:p>
        </p:txBody>
      </p:sp>
    </p:spTree>
  </p:cSld>
  <p:clrMap bg1="dk1" tx1="lt1" bg2="dk2" tx2="lt2" accent1="accent1" accent2="accent2" accent3="accent3" accent4="accent4" accent5="accent5" accent6="accent6" hlink="hlink" folHlink="folHlink"/>
  <p:sldLayoutIdLst>
    <p:sldLayoutId id="2147483718" r:id="rId1"/>
  </p:sldLayoutIdLst>
  <p:txStyles>
    <p:titleStyle>
      <a:lvl1pPr algn="ctr" defTabSz="912813" rtl="0" eaLnBrk="0" fontAlgn="base" hangingPunct="0">
        <a:spcBef>
          <a:spcPct val="0"/>
        </a:spcBef>
        <a:spcAft>
          <a:spcPct val="0"/>
        </a:spcAft>
        <a:defRPr sz="57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Arial" charset="0"/>
          <a:ea typeface="+mj-ea"/>
          <a:cs typeface="+mj-cs"/>
        </a:defRPr>
      </a:lvl1pPr>
      <a:lvl2pPr algn="ctr" defTabSz="912813" rtl="0" eaLnBrk="0" fontAlgn="base" hangingPunct="0">
        <a:spcBef>
          <a:spcPct val="0"/>
        </a:spcBef>
        <a:spcAft>
          <a:spcPct val="0"/>
        </a:spcAft>
        <a:defRPr sz="5700" b="1">
          <a:solidFill>
            <a:schemeClr val="tx1"/>
          </a:solidFill>
          <a:latin typeface="Arial" charset="0"/>
        </a:defRPr>
      </a:lvl2pPr>
      <a:lvl3pPr algn="ctr" defTabSz="912813" rtl="0" eaLnBrk="0" fontAlgn="base" hangingPunct="0">
        <a:spcBef>
          <a:spcPct val="0"/>
        </a:spcBef>
        <a:spcAft>
          <a:spcPct val="0"/>
        </a:spcAft>
        <a:defRPr sz="5700" b="1">
          <a:solidFill>
            <a:schemeClr val="tx1"/>
          </a:solidFill>
          <a:latin typeface="Arial" charset="0"/>
        </a:defRPr>
      </a:lvl3pPr>
      <a:lvl4pPr algn="ctr" defTabSz="912813" rtl="0" eaLnBrk="0" fontAlgn="base" hangingPunct="0">
        <a:spcBef>
          <a:spcPct val="0"/>
        </a:spcBef>
        <a:spcAft>
          <a:spcPct val="0"/>
        </a:spcAft>
        <a:defRPr sz="5700" b="1">
          <a:solidFill>
            <a:schemeClr val="tx1"/>
          </a:solidFill>
          <a:latin typeface="Arial" charset="0"/>
        </a:defRPr>
      </a:lvl4pPr>
      <a:lvl5pPr algn="ctr" defTabSz="912813" rtl="0" eaLnBrk="0" fontAlgn="base" hangingPunct="0">
        <a:spcBef>
          <a:spcPct val="0"/>
        </a:spcBef>
        <a:spcAft>
          <a:spcPct val="0"/>
        </a:spcAft>
        <a:defRPr sz="5700" b="1">
          <a:solidFill>
            <a:schemeClr val="tx1"/>
          </a:solidFill>
          <a:latin typeface="Arial" charset="0"/>
        </a:defRPr>
      </a:lvl5pPr>
      <a:lvl6pPr marL="457200" algn="ctr" rtl="0" fontAlgn="base">
        <a:spcBef>
          <a:spcPct val="0"/>
        </a:spcBef>
        <a:spcAft>
          <a:spcPct val="0"/>
        </a:spcAft>
        <a:defRPr sz="5700" b="1">
          <a:solidFill>
            <a:schemeClr val="tx1"/>
          </a:solidFill>
          <a:latin typeface="Arial" charset="0"/>
        </a:defRPr>
      </a:lvl6pPr>
      <a:lvl7pPr marL="914400" algn="ctr" rtl="0" fontAlgn="base">
        <a:spcBef>
          <a:spcPct val="0"/>
        </a:spcBef>
        <a:spcAft>
          <a:spcPct val="0"/>
        </a:spcAft>
        <a:defRPr sz="5700" b="1">
          <a:solidFill>
            <a:schemeClr val="tx1"/>
          </a:solidFill>
          <a:latin typeface="Arial" charset="0"/>
        </a:defRPr>
      </a:lvl7pPr>
      <a:lvl8pPr marL="1371600" algn="ctr" rtl="0" fontAlgn="base">
        <a:spcBef>
          <a:spcPct val="0"/>
        </a:spcBef>
        <a:spcAft>
          <a:spcPct val="0"/>
        </a:spcAft>
        <a:defRPr sz="5700" b="1">
          <a:solidFill>
            <a:schemeClr val="tx1"/>
          </a:solidFill>
          <a:latin typeface="Arial" charset="0"/>
        </a:defRPr>
      </a:lvl8pPr>
      <a:lvl9pPr marL="1828800" algn="ctr" rtl="0" fontAlgn="base">
        <a:spcBef>
          <a:spcPct val="0"/>
        </a:spcBef>
        <a:spcAft>
          <a:spcPct val="0"/>
        </a:spcAft>
        <a:defRPr sz="5700" b="1">
          <a:solidFill>
            <a:schemeClr val="tx1"/>
          </a:solidFill>
          <a:latin typeface="Arial" charset="0"/>
        </a:defRPr>
      </a:lvl9pPr>
    </p:titleStyle>
    <p:bodyStyle>
      <a:lvl1pPr marL="766763" indent="-576263" algn="l" defTabSz="912813" rtl="0" eaLnBrk="0" fontAlgn="base" hangingPunct="0">
        <a:spcBef>
          <a:spcPct val="20000"/>
        </a:spcBef>
        <a:spcAft>
          <a:spcPct val="0"/>
        </a:spcAft>
        <a:buClr>
          <a:srgbClr val="F9F9F9"/>
        </a:buClr>
        <a:buSzPct val="65000"/>
        <a:buFont typeface="Wingdings 2" pitchFamily="18" charset="2"/>
        <a:buChar char=""/>
        <a:defRPr sz="3900" kern="1200">
          <a:solidFill>
            <a:schemeClr val="tx1"/>
          </a:solidFill>
          <a:latin typeface="Arial" charset="0"/>
          <a:ea typeface="+mn-ea"/>
          <a:cs typeface="+mn-cs"/>
        </a:defRPr>
      </a:lvl1pPr>
      <a:lvl2pPr marL="1216025" indent="-395288" algn="l" defTabSz="912813" rtl="0" eaLnBrk="0" fontAlgn="base" hangingPunct="0">
        <a:spcBef>
          <a:spcPct val="20000"/>
        </a:spcBef>
        <a:spcAft>
          <a:spcPct val="0"/>
        </a:spcAft>
        <a:buClr>
          <a:schemeClr val="tx1"/>
        </a:buClr>
        <a:buSzPct val="80000"/>
        <a:buFont typeface="Wingdings 2" pitchFamily="18" charset="2"/>
        <a:buChar char=""/>
        <a:defRPr sz="3400" kern="1200">
          <a:solidFill>
            <a:schemeClr val="tx1"/>
          </a:solidFill>
          <a:latin typeface="Arial" charset="0"/>
          <a:ea typeface="+mn-ea"/>
          <a:cs typeface="+mn-cs"/>
        </a:defRPr>
      </a:lvl2pPr>
      <a:lvl3pPr marL="1584325" indent="-317500" algn="l" defTabSz="912813" rtl="0" eaLnBrk="0" fontAlgn="base" hangingPunct="0">
        <a:spcBef>
          <a:spcPct val="20000"/>
        </a:spcBef>
        <a:spcAft>
          <a:spcPct val="0"/>
        </a:spcAft>
        <a:buClr>
          <a:schemeClr val="tx1"/>
        </a:buClr>
        <a:buSzPct val="95000"/>
        <a:buFont typeface="Wingdings" pitchFamily="2" charset="2"/>
        <a:buChar char=""/>
        <a:defRPr sz="3100" kern="1200">
          <a:solidFill>
            <a:schemeClr val="tx1"/>
          </a:solidFill>
          <a:latin typeface="Arial" charset="0"/>
          <a:ea typeface="+mn-ea"/>
          <a:cs typeface="+mn-cs"/>
        </a:defRPr>
      </a:lvl3pPr>
      <a:lvl4pPr marL="1893888" indent="-255588" algn="l" defTabSz="912813" rtl="0" eaLnBrk="0" fontAlgn="base" hangingPunct="0">
        <a:spcBef>
          <a:spcPct val="20000"/>
        </a:spcBef>
        <a:spcAft>
          <a:spcPct val="0"/>
        </a:spcAft>
        <a:buClr>
          <a:schemeClr val="tx1"/>
        </a:buClr>
        <a:buSzPct val="100000"/>
        <a:buFont typeface="Wingdings 3" pitchFamily="18" charset="2"/>
        <a:buChar char=""/>
        <a:defRPr sz="2800" kern="1200">
          <a:solidFill>
            <a:schemeClr val="tx1"/>
          </a:solidFill>
          <a:latin typeface="Arial" charset="0"/>
          <a:ea typeface="+mn-ea"/>
          <a:cs typeface="+mn-cs"/>
        </a:defRPr>
      </a:lvl4pPr>
      <a:lvl5pPr marL="2162175" indent="-255588" algn="l" defTabSz="912813" rtl="0" eaLnBrk="0" fontAlgn="base" hangingPunct="0">
        <a:spcBef>
          <a:spcPct val="20000"/>
        </a:spcBef>
        <a:spcAft>
          <a:spcPct val="0"/>
        </a:spcAft>
        <a:buClr>
          <a:schemeClr val="tx1"/>
        </a:buClr>
        <a:buFont typeface="Wingdings 2" pitchFamily="18" charset="2"/>
        <a:buChar char=""/>
        <a:defRPr sz="2800" kern="1200">
          <a:solidFill>
            <a:schemeClr val="tx1"/>
          </a:solidFill>
          <a:latin typeface="Arial" charset="0"/>
          <a:ea typeface="+mn-ea"/>
          <a:cs typeface="+mn-cs"/>
        </a:defRPr>
      </a:lvl5pPr>
      <a:lvl6pPr marL="2470709" indent="-256032" algn="l" rtl="0" eaLnBrk="1" latinLnBrk="0" hangingPunct="1">
        <a:spcBef>
          <a:spcPct val="20000"/>
        </a:spcBef>
        <a:buClr>
          <a:schemeClr val="tx1"/>
        </a:buClr>
        <a:buFont typeface="Wingdings 3"/>
        <a:buChar char=""/>
        <a:defRPr kumimoji="0" sz="2500" kern="1200">
          <a:solidFill>
            <a:schemeClr val="tx1"/>
          </a:solidFill>
          <a:latin typeface="+mn-lt"/>
          <a:ea typeface="+mn-ea"/>
          <a:cs typeface="+mn-cs"/>
        </a:defRPr>
      </a:lvl6pPr>
      <a:lvl7pPr marL="2752344" indent="-256032" algn="l" rtl="0" eaLnBrk="1" latinLnBrk="0" hangingPunct="1">
        <a:spcBef>
          <a:spcPct val="20000"/>
        </a:spcBef>
        <a:buClr>
          <a:schemeClr val="tx1"/>
        </a:buClr>
        <a:buFont typeface="Wingdings 2"/>
        <a:buChar char=""/>
        <a:defRPr kumimoji="0" sz="2200" kern="1200">
          <a:solidFill>
            <a:schemeClr val="tx1"/>
          </a:solidFill>
          <a:latin typeface="+mn-lt"/>
          <a:ea typeface="+mn-ea"/>
          <a:cs typeface="+mn-cs"/>
        </a:defRPr>
      </a:lvl7pPr>
      <a:lvl8pPr marL="3033979" indent="-256032"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8pPr>
      <a:lvl9pPr marL="3315614" indent="-256032" algn="l" rtl="0" eaLnBrk="1" latinLnBrk="0" hangingPunct="1">
        <a:spcBef>
          <a:spcPct val="20000"/>
        </a:spcBef>
        <a:buClr>
          <a:schemeClr val="tx1"/>
        </a:buClr>
        <a:buFont typeface="Wingdings 2"/>
        <a:buChar char=""/>
        <a:defRPr kumimoji="0" sz="2000" kern="1200" baseline="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p:cNvSpPr>
          <p:nvPr>
            <p:ph type="title" idx="4294967295"/>
          </p:nvPr>
        </p:nvSpPr>
        <p:spPr>
          <a:xfrm>
            <a:off x="639763" y="384175"/>
            <a:ext cx="11593512" cy="8593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ru-RU" altLang="ru-RU" sz="5100" dirty="0">
                <a:ln>
                  <a:noFill/>
                </a:ln>
                <a:solidFill>
                  <a:srgbClr val="FF0000"/>
                </a:solidFill>
                <a:effectLst/>
              </a:rPr>
              <a:t>О бюджете Майорского сельского поселения  на 2017 год и на плановый период 2018 и 2019 годов</a:t>
            </a:r>
            <a:endParaRPr lang="ru-RU" altLang="ru-RU" sz="5100" dirty="0" smtClean="0">
              <a:ln>
                <a:noFill/>
              </a:ln>
              <a:solidFill>
                <a:srgbClr val="FF0000"/>
              </a:solidFill>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640080" y="384493"/>
            <a:ext cx="11521440" cy="1600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016" tIns="64008" rIns="128016" bIns="64008">
            <a:normAutofit/>
            <a:scene3d>
              <a:camera prst="orthographicFront"/>
              <a:lightRig rig="soft" dir="t">
                <a:rot lat="0" lon="0" rev="16800000"/>
              </a:lightRig>
            </a:scene3d>
            <a:sp3d prstMaterial="softEdge">
              <a:bevelT w="38100" h="38100"/>
            </a:sp3d>
          </a:bodyPr>
          <a:lstStyle/>
          <a:p>
            <a:pPr defTabSz="914400" eaLnBrk="1" fontAlgn="auto" hangingPunct="1">
              <a:spcAft>
                <a:spcPts val="0"/>
              </a:spcAft>
              <a:defRPr/>
            </a:pPr>
            <a:r>
              <a:rPr lang="ru-RU" sz="2400" dirty="0" smtClean="0">
                <a:solidFill>
                  <a:srgbClr val="C00000"/>
                </a:solidFill>
                <a:latin typeface="+mj-lt"/>
              </a:rPr>
              <a:t>Распределение бюджетных ассигнований</a:t>
            </a:r>
            <a:br>
              <a:rPr lang="ru-RU" sz="2400" dirty="0" smtClean="0">
                <a:solidFill>
                  <a:srgbClr val="C00000"/>
                </a:solidFill>
                <a:latin typeface="+mj-lt"/>
              </a:rPr>
            </a:br>
            <a:r>
              <a:rPr lang="ru-RU" sz="2400" dirty="0" smtClean="0">
                <a:solidFill>
                  <a:srgbClr val="C00000"/>
                </a:solidFill>
                <a:latin typeface="+mj-lt"/>
              </a:rPr>
              <a:t> по разделам расходов бюджета Майорского сельского поселения Орловского района на плановый период </a:t>
            </a:r>
            <a:r>
              <a:rPr lang="ru-RU" sz="2400" dirty="0" smtClean="0">
                <a:solidFill>
                  <a:srgbClr val="C00000"/>
                </a:solidFill>
                <a:latin typeface="+mj-lt"/>
              </a:rPr>
              <a:t>2019  </a:t>
            </a:r>
            <a:r>
              <a:rPr lang="ru-RU" sz="2400" dirty="0" smtClean="0">
                <a:solidFill>
                  <a:srgbClr val="C00000"/>
                </a:solidFill>
                <a:latin typeface="+mj-lt"/>
              </a:rPr>
              <a:t>год</a:t>
            </a:r>
            <a:r>
              <a:rPr lang="ru-RU" sz="2400" dirty="0" smtClean="0">
                <a:latin typeface="+mj-lt"/>
              </a:rPr>
              <a:t/>
            </a:r>
            <a:br>
              <a:rPr lang="ru-RU" sz="2400" dirty="0" smtClean="0">
                <a:latin typeface="+mj-lt"/>
              </a:rPr>
            </a:br>
            <a:endParaRPr lang="ru-RU" sz="2400" dirty="0">
              <a:latin typeface="+mj-lt"/>
            </a:endParaRPr>
          </a:p>
        </p:txBody>
      </p:sp>
      <p:graphicFrame>
        <p:nvGraphicFramePr>
          <p:cNvPr id="3" name="Содержимое 3"/>
          <p:cNvGraphicFramePr>
            <a:graphicFrameLocks noGrp="1"/>
          </p:cNvGraphicFramePr>
          <p:nvPr>
            <p:ph idx="4294967295"/>
            <p:extLst>
              <p:ext uri="{D42A27DB-BD31-4B8C-83A1-F6EECF244321}">
                <p14:modId xmlns:p14="http://schemas.microsoft.com/office/powerpoint/2010/main" val="2056291216"/>
              </p:ext>
            </p:extLst>
          </p:nvPr>
        </p:nvGraphicFramePr>
        <p:xfrm>
          <a:off x="690563" y="2290763"/>
          <a:ext cx="11420475" cy="64912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123308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640080" y="384493"/>
            <a:ext cx="11521440" cy="1600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016" tIns="64008" rIns="128016" bIns="64008">
            <a:normAutofit fontScale="90000"/>
            <a:scene3d>
              <a:camera prst="orthographicFront"/>
              <a:lightRig rig="soft" dir="t">
                <a:rot lat="0" lon="0" rev="16800000"/>
              </a:lightRig>
            </a:scene3d>
            <a:sp3d prstMaterial="softEdge">
              <a:bevelT w="38100" h="38100"/>
            </a:sp3d>
          </a:bodyPr>
          <a:lstStyle/>
          <a:p>
            <a:pPr defTabSz="914400" eaLnBrk="1" fontAlgn="auto" hangingPunct="1">
              <a:spcAft>
                <a:spcPts val="0"/>
              </a:spcAft>
              <a:defRPr/>
            </a:pPr>
            <a:r>
              <a:rPr lang="ru-RU" sz="2400" dirty="0" smtClean="0">
                <a:latin typeface="+mj-lt"/>
              </a:rPr>
              <a:t/>
            </a:r>
            <a:br>
              <a:rPr lang="ru-RU" sz="2400" dirty="0" smtClean="0">
                <a:latin typeface="+mj-lt"/>
              </a:rPr>
            </a:br>
            <a:r>
              <a:rPr lang="ru-RU" sz="2400" dirty="0" smtClean="0">
                <a:latin typeface="+mj-lt"/>
              </a:rPr>
              <a:t/>
            </a:r>
            <a:br>
              <a:rPr lang="ru-RU" sz="2400" dirty="0" smtClean="0">
                <a:latin typeface="+mj-lt"/>
              </a:rPr>
            </a:br>
            <a:r>
              <a:rPr lang="ru-RU" sz="2400" dirty="0" smtClean="0">
                <a:solidFill>
                  <a:srgbClr val="C00000"/>
                </a:solidFill>
                <a:latin typeface="+mj-lt"/>
              </a:rPr>
              <a:t>Распределение бюджетных ассигнований</a:t>
            </a:r>
            <a:br>
              <a:rPr lang="ru-RU" sz="2400" dirty="0" smtClean="0">
                <a:solidFill>
                  <a:srgbClr val="C00000"/>
                </a:solidFill>
                <a:latin typeface="+mj-lt"/>
              </a:rPr>
            </a:br>
            <a:r>
              <a:rPr lang="ru-RU" sz="2400" dirty="0" smtClean="0">
                <a:solidFill>
                  <a:srgbClr val="C00000"/>
                </a:solidFill>
                <a:latin typeface="+mj-lt"/>
              </a:rPr>
              <a:t>	по муниципальным программам Майорского сельского поселения</a:t>
            </a:r>
            <a:br>
              <a:rPr lang="ru-RU" sz="2400" dirty="0" smtClean="0">
                <a:solidFill>
                  <a:srgbClr val="C00000"/>
                </a:solidFill>
                <a:latin typeface="+mj-lt"/>
              </a:rPr>
            </a:br>
            <a:r>
              <a:rPr lang="ru-RU" sz="2400" dirty="0" smtClean="0">
                <a:solidFill>
                  <a:srgbClr val="C00000"/>
                </a:solidFill>
                <a:latin typeface="+mj-lt"/>
              </a:rPr>
              <a:t> Орловского района на </a:t>
            </a:r>
            <a:r>
              <a:rPr lang="ru-RU" sz="2400" dirty="0" smtClean="0">
                <a:solidFill>
                  <a:srgbClr val="C00000"/>
                </a:solidFill>
                <a:latin typeface="+mj-lt"/>
              </a:rPr>
              <a:t>2017 </a:t>
            </a:r>
            <a:r>
              <a:rPr lang="ru-RU" sz="2400" dirty="0" smtClean="0">
                <a:solidFill>
                  <a:srgbClr val="C00000"/>
                </a:solidFill>
                <a:latin typeface="+mj-lt"/>
              </a:rPr>
              <a:t>год</a:t>
            </a:r>
            <a:r>
              <a:rPr lang="ru-RU" sz="2400" dirty="0" smtClean="0">
                <a:latin typeface="+mj-lt"/>
              </a:rPr>
              <a:t/>
            </a:r>
            <a:br>
              <a:rPr lang="ru-RU" sz="2400" dirty="0" smtClean="0">
                <a:latin typeface="+mj-lt"/>
              </a:rPr>
            </a:br>
            <a:r>
              <a:rPr lang="ru-RU" sz="2400" dirty="0" smtClean="0">
                <a:latin typeface="+mj-lt"/>
              </a:rPr>
              <a:t> </a:t>
            </a:r>
            <a:br>
              <a:rPr lang="ru-RU" sz="2400" dirty="0" smtClean="0">
                <a:latin typeface="+mj-lt"/>
              </a:rPr>
            </a:br>
            <a:endParaRPr lang="ru-RU" sz="2400" dirty="0">
              <a:latin typeface="+mj-lt"/>
            </a:endParaRPr>
          </a:p>
        </p:txBody>
      </p:sp>
      <p:sp>
        <p:nvSpPr>
          <p:cNvPr id="8195" name="Содержимое 2"/>
          <p:cNvSpPr>
            <a:spLocks noGrp="1"/>
          </p:cNvSpPr>
          <p:nvPr>
            <p:ph idx="4294967295"/>
          </p:nvPr>
        </p:nvSpPr>
        <p:spPr>
          <a:xfrm>
            <a:off x="639763" y="2239963"/>
            <a:ext cx="11306175" cy="6664325"/>
          </a:xfrm>
        </p:spPr>
        <p:txBody>
          <a:bodyPr/>
          <a:lstStyle/>
          <a:p>
            <a:pPr eaLnBrk="1" hangingPunct="1"/>
            <a:r>
              <a:rPr lang="ru-RU" altLang="ru-RU" sz="2200" dirty="0" smtClean="0">
                <a:latin typeface="Times New Roman" pitchFamily="18" charset="0"/>
              </a:rPr>
              <a:t>Обеспечение общественного порядка и противодействие преступности     8,0</a:t>
            </a:r>
          </a:p>
          <a:p>
            <a:pPr eaLnBrk="1" hangingPunct="1"/>
            <a:r>
              <a:rPr lang="ru-RU" altLang="ru-RU" sz="2200" dirty="0" smtClean="0">
                <a:latin typeface="Times New Roman" pitchFamily="18" charset="0"/>
              </a:rPr>
              <a:t>Защита населения и территории от чрезвычайных ситуаций, обеспечение пожарной  безопасности и безопасности людей на водных объектах  	    </a:t>
            </a:r>
            <a:r>
              <a:rPr lang="ru-RU" altLang="ru-RU" sz="2200" dirty="0" smtClean="0">
                <a:latin typeface="Times New Roman" pitchFamily="18" charset="0"/>
              </a:rPr>
              <a:t>17,0</a:t>
            </a:r>
            <a:endParaRPr lang="ru-RU" altLang="ru-RU" sz="2200" dirty="0" smtClean="0">
              <a:latin typeface="Times New Roman" pitchFamily="18" charset="0"/>
            </a:endParaRPr>
          </a:p>
          <a:p>
            <a:pPr eaLnBrk="1" hangingPunct="1"/>
            <a:r>
              <a:rPr lang="ru-RU" altLang="ru-RU" sz="2200" dirty="0" smtClean="0">
                <a:latin typeface="Times New Roman" pitchFamily="18" charset="0"/>
              </a:rPr>
              <a:t>Развитие культуры и туризма         1 </a:t>
            </a:r>
            <a:r>
              <a:rPr lang="ru-RU" altLang="ru-RU" sz="2200" dirty="0" smtClean="0">
                <a:latin typeface="Times New Roman" pitchFamily="18" charset="0"/>
              </a:rPr>
              <a:t>046,4</a:t>
            </a:r>
            <a:endParaRPr lang="ru-RU" altLang="ru-RU" sz="2200" dirty="0" smtClean="0">
              <a:latin typeface="Times New Roman" pitchFamily="18" charset="0"/>
            </a:endParaRPr>
          </a:p>
          <a:p>
            <a:pPr eaLnBrk="1" hangingPunct="1"/>
            <a:r>
              <a:rPr lang="ru-RU" altLang="ru-RU" sz="2200" dirty="0" smtClean="0">
                <a:latin typeface="Times New Roman" pitchFamily="18" charset="0"/>
              </a:rPr>
              <a:t>Охрана окружающей среды и рациональное природопользование   </a:t>
            </a:r>
            <a:r>
              <a:rPr lang="ru-RU" altLang="ru-RU" sz="2200" dirty="0" smtClean="0">
                <a:latin typeface="Times New Roman" pitchFamily="18" charset="0"/>
              </a:rPr>
              <a:t>58,0</a:t>
            </a:r>
            <a:endParaRPr lang="ru-RU" altLang="ru-RU" sz="2200" dirty="0" smtClean="0">
              <a:latin typeface="Times New Roman" pitchFamily="18" charset="0"/>
            </a:endParaRPr>
          </a:p>
          <a:p>
            <a:pPr eaLnBrk="1" hangingPunct="1"/>
            <a:r>
              <a:rPr lang="ru-RU" altLang="ru-RU" sz="2200" dirty="0" smtClean="0">
                <a:latin typeface="Times New Roman" pitchFamily="18" charset="0"/>
              </a:rPr>
              <a:t>Развитие физической культуры и спорта 	29,6</a:t>
            </a:r>
          </a:p>
          <a:p>
            <a:pPr eaLnBrk="1" hangingPunct="1"/>
            <a:r>
              <a:rPr lang="ru-RU" altLang="ru-RU" sz="2200" dirty="0" smtClean="0">
                <a:latin typeface="Times New Roman" pitchFamily="18" charset="0"/>
              </a:rPr>
              <a:t>Эффективное </a:t>
            </a:r>
            <a:r>
              <a:rPr lang="ru-RU" altLang="ru-RU" sz="2200" dirty="0" smtClean="0">
                <a:latin typeface="Times New Roman" pitchFamily="18" charset="0"/>
              </a:rPr>
              <a:t>управление муниципальными финансами 	 </a:t>
            </a:r>
            <a:r>
              <a:rPr lang="ru-RU" altLang="ru-RU" sz="2200" dirty="0" smtClean="0">
                <a:latin typeface="Times New Roman" pitchFamily="18" charset="0"/>
              </a:rPr>
              <a:t>3466,6</a:t>
            </a:r>
            <a:endParaRPr lang="ru-RU" altLang="ru-RU" sz="2200" dirty="0" smtClean="0">
              <a:latin typeface="Times New Roman" pitchFamily="18" charset="0"/>
            </a:endParaRPr>
          </a:p>
          <a:p>
            <a:pPr eaLnBrk="1" hangingPunct="1"/>
            <a:r>
              <a:rPr lang="ru-RU" altLang="ru-RU" sz="2200" dirty="0" smtClean="0">
                <a:latin typeface="Times New Roman" pitchFamily="18" charset="0"/>
              </a:rPr>
              <a:t>Коммунальное хозяйство                                                </a:t>
            </a:r>
            <a:r>
              <a:rPr lang="ru-RU" altLang="ru-RU" sz="2200" dirty="0" smtClean="0">
                <a:latin typeface="Times New Roman" pitchFamily="18" charset="0"/>
              </a:rPr>
              <a:t>	</a:t>
            </a:r>
            <a:r>
              <a:rPr lang="ru-RU" altLang="ru-RU" sz="2200" dirty="0" smtClean="0">
                <a:latin typeface="Times New Roman" pitchFamily="18" charset="0"/>
              </a:rPr>
              <a:t>413,5</a:t>
            </a:r>
            <a:endParaRPr lang="ru-RU" altLang="ru-RU" sz="2200" dirty="0" smtClean="0">
              <a:latin typeface="Times New Roman" pitchFamily="18" charset="0"/>
            </a:endParaRPr>
          </a:p>
          <a:p>
            <a:pPr eaLnBrk="1" hangingPunct="1"/>
            <a:r>
              <a:rPr lang="ru-RU" altLang="ru-RU" sz="2200" dirty="0" smtClean="0">
                <a:latin typeface="Times New Roman" pitchFamily="18" charset="0"/>
              </a:rPr>
              <a:t>Социальная поддержка граждан     </a:t>
            </a:r>
            <a:r>
              <a:rPr lang="ru-RU" altLang="ru-RU" sz="2200" dirty="0" smtClean="0">
                <a:latin typeface="Times New Roman" pitchFamily="18" charset="0"/>
              </a:rPr>
              <a:t>54,8</a:t>
            </a:r>
            <a:endParaRPr lang="ru-RU" altLang="ru-RU" sz="2200" dirty="0" smtClean="0">
              <a:latin typeface="Times New Roman" pitchFamily="18" charset="0"/>
            </a:endParaRPr>
          </a:p>
          <a:p>
            <a:pPr eaLnBrk="1" hangingPunct="1"/>
            <a:endParaRPr lang="ru-RU" altLang="ru-RU" sz="2100" dirty="0" smtClean="0">
              <a:latin typeface="Times New Roman" pitchFamily="18" charset="0"/>
            </a:endParaRPr>
          </a:p>
          <a:p>
            <a:pPr eaLnBrk="1" hangingPunct="1"/>
            <a:endParaRPr lang="ru-RU" altLang="ru-RU" sz="2700" dirty="0" smtClean="0">
              <a:latin typeface="Times New Roman" pitchFamily="18" charset="0"/>
            </a:endParaRPr>
          </a:p>
          <a:p>
            <a:pPr eaLnBrk="1" hangingPunct="1"/>
            <a:endParaRPr lang="ru-RU" altLang="ru-RU" sz="2700" dirty="0" smtClean="0">
              <a:latin typeface="Times New Roman" pitchFamily="18" charset="0"/>
            </a:endParaRPr>
          </a:p>
          <a:p>
            <a:pPr eaLnBrk="1" hangingPunct="1"/>
            <a:endParaRPr lang="ru-RU" altLang="ru-RU" sz="2700" dirty="0" smtClean="0">
              <a:latin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640080" y="384492"/>
            <a:ext cx="11521440" cy="2201529"/>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016" tIns="64008" rIns="128016" bIns="64008">
            <a:normAutofit fontScale="90000"/>
            <a:scene3d>
              <a:camera prst="orthographicFront"/>
              <a:lightRig rig="soft" dir="t">
                <a:rot lat="0" lon="0" rev="16800000"/>
              </a:lightRig>
            </a:scene3d>
            <a:sp3d prstMaterial="softEdge">
              <a:bevelT w="38100" h="38100"/>
            </a:sp3d>
          </a:bodyPr>
          <a:lstStyle/>
          <a:p>
            <a:pPr defTabSz="914400" eaLnBrk="1" fontAlgn="auto" hangingPunct="1">
              <a:spcAft>
                <a:spcPts val="0"/>
              </a:spcAft>
              <a:defRPr/>
            </a:pPr>
            <a:r>
              <a:rPr lang="ru-RU" sz="2400" dirty="0" smtClean="0">
                <a:latin typeface="+mj-lt"/>
              </a:rPr>
              <a:t> </a:t>
            </a:r>
            <a:br>
              <a:rPr lang="ru-RU" sz="2400" dirty="0" smtClean="0">
                <a:latin typeface="+mj-lt"/>
              </a:rPr>
            </a:br>
            <a:r>
              <a:rPr lang="ru-RU" sz="2400" dirty="0" smtClean="0">
                <a:solidFill>
                  <a:srgbClr val="C00000"/>
                </a:solidFill>
                <a:latin typeface="+mj-lt"/>
              </a:rPr>
              <a:t>Иные межбюджетные трансферты,  передаваемые из бюджета Майорского сельского поселения  </a:t>
            </a:r>
            <a:br>
              <a:rPr lang="ru-RU" sz="2400" dirty="0" smtClean="0">
                <a:solidFill>
                  <a:srgbClr val="C00000"/>
                </a:solidFill>
                <a:latin typeface="+mj-lt"/>
              </a:rPr>
            </a:br>
            <a:r>
              <a:rPr lang="ru-RU" sz="2400" dirty="0" smtClean="0">
                <a:solidFill>
                  <a:srgbClr val="C00000"/>
                </a:solidFill>
                <a:latin typeface="+mj-lt"/>
              </a:rPr>
              <a:t>Орловского района в бюджет Орловского района  и  направляемых  на  финансирование</a:t>
            </a:r>
            <a:br>
              <a:rPr lang="ru-RU" sz="2400" dirty="0" smtClean="0">
                <a:solidFill>
                  <a:srgbClr val="C00000"/>
                </a:solidFill>
                <a:latin typeface="+mj-lt"/>
              </a:rPr>
            </a:br>
            <a:r>
              <a:rPr lang="ru-RU" sz="2400" dirty="0" smtClean="0">
                <a:solidFill>
                  <a:srgbClr val="C00000"/>
                </a:solidFill>
                <a:latin typeface="+mj-lt"/>
              </a:rPr>
              <a:t> расходов, связанных с осуществлением части полномочий органов местного самоуправления на 2016 год</a:t>
            </a:r>
            <a:r>
              <a:rPr lang="ru-RU" sz="2400" dirty="0" smtClean="0">
                <a:latin typeface="+mj-lt"/>
              </a:rPr>
              <a:t/>
            </a:r>
            <a:br>
              <a:rPr lang="ru-RU" sz="2400" dirty="0" smtClean="0">
                <a:latin typeface="+mj-lt"/>
              </a:rPr>
            </a:br>
            <a:endParaRPr lang="ru-RU" sz="2400" dirty="0">
              <a:latin typeface="+mj-lt"/>
            </a:endParaRPr>
          </a:p>
        </p:txBody>
      </p:sp>
      <p:graphicFrame>
        <p:nvGraphicFramePr>
          <p:cNvPr id="3" name="Содержимое 3"/>
          <p:cNvGraphicFramePr>
            <a:graphicFrameLocks noGrp="1"/>
          </p:cNvGraphicFramePr>
          <p:nvPr>
            <p:ph idx="4294967295"/>
            <p:extLst>
              <p:ext uri="{D42A27DB-BD31-4B8C-83A1-F6EECF244321}">
                <p14:modId xmlns:p14="http://schemas.microsoft.com/office/powerpoint/2010/main" val="2845860267"/>
              </p:ext>
            </p:extLst>
          </p:nvPr>
        </p:nvGraphicFramePr>
        <p:xfrm>
          <a:off x="690563" y="2994025"/>
          <a:ext cx="11420475" cy="57880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640080" y="384488"/>
            <a:ext cx="11521440" cy="241426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016" tIns="64008" rIns="128016" bIns="64008">
            <a:normAutofit/>
            <a:scene3d>
              <a:camera prst="orthographicFront"/>
              <a:lightRig rig="soft" dir="t">
                <a:rot lat="0" lon="0" rev="16800000"/>
              </a:lightRig>
            </a:scene3d>
            <a:sp3d prstMaterial="softEdge">
              <a:bevelT w="38100" h="38100"/>
            </a:sp3d>
          </a:bodyPr>
          <a:lstStyle/>
          <a:p>
            <a:pPr defTabSz="914400" eaLnBrk="1" fontAlgn="auto" hangingPunct="1">
              <a:spcAft>
                <a:spcPts val="0"/>
              </a:spcAft>
              <a:defRPr/>
            </a:pPr>
            <a:r>
              <a:rPr lang="ru-RU" sz="2400" dirty="0" smtClean="0">
                <a:solidFill>
                  <a:srgbClr val="C00000"/>
                </a:solidFill>
                <a:latin typeface="+mj-lt"/>
              </a:rPr>
              <a:t>Распределение субвенций бюджету Майорского сельского поселения Орловского района </a:t>
            </a:r>
            <a:br>
              <a:rPr lang="ru-RU" sz="2400" dirty="0" smtClean="0">
                <a:solidFill>
                  <a:srgbClr val="C00000"/>
                </a:solidFill>
                <a:latin typeface="+mj-lt"/>
              </a:rPr>
            </a:br>
            <a:r>
              <a:rPr lang="ru-RU" sz="2400" dirty="0" smtClean="0">
                <a:solidFill>
                  <a:srgbClr val="C00000"/>
                </a:solidFill>
                <a:latin typeface="+mj-lt"/>
              </a:rPr>
              <a:t>из Фонда компенсаций областного бюджета на </a:t>
            </a:r>
            <a:r>
              <a:rPr lang="ru-RU" sz="2400" dirty="0" smtClean="0">
                <a:solidFill>
                  <a:srgbClr val="C00000"/>
                </a:solidFill>
                <a:latin typeface="+mj-lt"/>
              </a:rPr>
              <a:t>2017 год и плановый период 2018 и 2019 годов</a:t>
            </a:r>
            <a:r>
              <a:rPr lang="ru-RU" sz="2400" dirty="0" smtClean="0">
                <a:solidFill>
                  <a:srgbClr val="C00000"/>
                </a:solidFill>
                <a:latin typeface="+mj-lt"/>
              </a:rPr>
              <a:t/>
            </a:r>
            <a:br>
              <a:rPr lang="ru-RU" sz="2400" dirty="0" smtClean="0">
                <a:solidFill>
                  <a:srgbClr val="C00000"/>
                </a:solidFill>
                <a:latin typeface="+mj-lt"/>
              </a:rPr>
            </a:br>
            <a:endParaRPr lang="ru-RU" sz="2400" dirty="0">
              <a:solidFill>
                <a:srgbClr val="C00000"/>
              </a:solidFill>
              <a:latin typeface="+mj-lt"/>
            </a:endParaRPr>
          </a:p>
        </p:txBody>
      </p:sp>
      <p:graphicFrame>
        <p:nvGraphicFramePr>
          <p:cNvPr id="4" name="Содержимое 3"/>
          <p:cNvGraphicFramePr>
            <a:graphicFrameLocks noGrp="1"/>
          </p:cNvGraphicFramePr>
          <p:nvPr>
            <p:ph idx="4294967295"/>
            <p:extLst>
              <p:ext uri="{D42A27DB-BD31-4B8C-83A1-F6EECF244321}">
                <p14:modId xmlns:p14="http://schemas.microsoft.com/office/powerpoint/2010/main" val="637225046"/>
              </p:ext>
            </p:extLst>
          </p:nvPr>
        </p:nvGraphicFramePr>
        <p:xfrm>
          <a:off x="639763" y="2798750"/>
          <a:ext cx="11522075" cy="60340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640080" y="384492"/>
            <a:ext cx="11521440" cy="227296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016" tIns="64008" rIns="128016" bIns="64008">
            <a:normAutofit fontScale="90000"/>
            <a:scene3d>
              <a:camera prst="orthographicFront"/>
              <a:lightRig rig="soft" dir="t">
                <a:rot lat="0" lon="0" rev="16800000"/>
              </a:lightRig>
            </a:scene3d>
            <a:sp3d prstMaterial="softEdge">
              <a:bevelT w="38100" h="38100"/>
            </a:sp3d>
          </a:bodyPr>
          <a:lstStyle/>
          <a:p>
            <a:pPr defTabSz="914400" eaLnBrk="1" fontAlgn="auto" hangingPunct="1">
              <a:spcAft>
                <a:spcPts val="0"/>
              </a:spcAft>
              <a:defRPr/>
            </a:pPr>
            <a:r>
              <a:rPr lang="ru-RU" sz="2400" dirty="0" smtClean="0">
                <a:solidFill>
                  <a:srgbClr val="C00000"/>
                </a:solidFill>
                <a:latin typeface="+mj-lt"/>
              </a:rPr>
              <a:t>Распределение иных межбюджетных трансфертов бюджету Майорского сельского поселения Орловского района для </a:t>
            </a:r>
            <a:r>
              <a:rPr lang="ru-RU" sz="2400" dirty="0" err="1" smtClean="0">
                <a:solidFill>
                  <a:srgbClr val="C00000"/>
                </a:solidFill>
                <a:latin typeface="+mj-lt"/>
              </a:rPr>
              <a:t>софинансирования</a:t>
            </a:r>
            <a:r>
              <a:rPr lang="ru-RU" sz="2400" dirty="0" smtClean="0">
                <a:solidFill>
                  <a:srgbClr val="C00000"/>
                </a:solidFill>
                <a:latin typeface="+mj-lt"/>
              </a:rPr>
              <a:t> расходных обязательств, возникающих при выполнении полномочий органов местного самоуправления по </a:t>
            </a:r>
            <a:br>
              <a:rPr lang="ru-RU" sz="2400" dirty="0" smtClean="0">
                <a:solidFill>
                  <a:srgbClr val="C00000"/>
                </a:solidFill>
                <a:latin typeface="+mj-lt"/>
              </a:rPr>
            </a:br>
            <a:r>
              <a:rPr lang="ru-RU" sz="2400" dirty="0" smtClean="0">
                <a:solidFill>
                  <a:srgbClr val="C00000"/>
                </a:solidFill>
                <a:latin typeface="+mj-lt"/>
              </a:rPr>
              <a:t>вопросам местного значения на </a:t>
            </a:r>
            <a:r>
              <a:rPr lang="ru-RU" sz="2400" dirty="0" smtClean="0">
                <a:solidFill>
                  <a:srgbClr val="C00000"/>
                </a:solidFill>
                <a:latin typeface="+mj-lt"/>
              </a:rPr>
              <a:t>2019 год  </a:t>
            </a:r>
            <a:r>
              <a:rPr lang="ru-RU" sz="2400" dirty="0" smtClean="0">
                <a:solidFill>
                  <a:srgbClr val="C00000"/>
                </a:solidFill>
                <a:latin typeface="+mj-lt"/>
              </a:rPr>
              <a:t>за счет субсидий областного бюджета</a:t>
            </a:r>
            <a:br>
              <a:rPr lang="ru-RU" sz="2400" dirty="0" smtClean="0">
                <a:solidFill>
                  <a:srgbClr val="C00000"/>
                </a:solidFill>
                <a:latin typeface="+mj-lt"/>
              </a:rPr>
            </a:br>
            <a:r>
              <a:rPr lang="ru-RU" sz="2400" dirty="0" smtClean="0">
                <a:solidFill>
                  <a:srgbClr val="C00000"/>
                </a:solidFill>
                <a:latin typeface="+mj-lt"/>
              </a:rPr>
              <a:t> (с долей местного бюджета</a:t>
            </a:r>
            <a:endParaRPr lang="ru-RU" sz="2400" dirty="0">
              <a:solidFill>
                <a:srgbClr val="C00000"/>
              </a:solidFill>
              <a:latin typeface="+mj-lt"/>
            </a:endParaRPr>
          </a:p>
        </p:txBody>
      </p:sp>
      <p:graphicFrame>
        <p:nvGraphicFramePr>
          <p:cNvPr id="5" name="Содержимое 4"/>
          <p:cNvGraphicFramePr>
            <a:graphicFrameLocks noGrp="1"/>
          </p:cNvGraphicFramePr>
          <p:nvPr>
            <p:ph idx="4294967295"/>
            <p:extLst>
              <p:ext uri="{D42A27DB-BD31-4B8C-83A1-F6EECF244321}">
                <p14:modId xmlns:p14="http://schemas.microsoft.com/office/powerpoint/2010/main" val="1122937723"/>
              </p:ext>
            </p:extLst>
          </p:nvPr>
        </p:nvGraphicFramePr>
        <p:xfrm>
          <a:off x="828636" y="2728898"/>
          <a:ext cx="11522075" cy="6592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ru-RU" altLang="ru-RU" sz="2800" dirty="0" smtClean="0">
                <a:ln>
                  <a:noFill/>
                </a:ln>
                <a:solidFill>
                  <a:srgbClr val="FF0000"/>
                </a:solidFill>
                <a:effectLst/>
              </a:rPr>
              <a:t>Основные характеристики бюджета Майорского сельского поселения Орловского района на </a:t>
            </a:r>
            <a:r>
              <a:rPr lang="ru-RU" altLang="ru-RU" sz="2800" dirty="0" smtClean="0">
                <a:ln>
                  <a:noFill/>
                </a:ln>
                <a:solidFill>
                  <a:srgbClr val="FF0000"/>
                </a:solidFill>
                <a:effectLst/>
              </a:rPr>
              <a:t>2017 </a:t>
            </a:r>
            <a:r>
              <a:rPr lang="ru-RU" altLang="ru-RU" sz="2800" dirty="0" smtClean="0">
                <a:ln>
                  <a:noFill/>
                </a:ln>
                <a:solidFill>
                  <a:srgbClr val="FF0000"/>
                </a:solidFill>
                <a:effectLst/>
              </a:rPr>
              <a:t>год с учетом уровня инфляции, не превышающего</a:t>
            </a:r>
            <a:r>
              <a:rPr lang="ru-RU" altLang="ru-RU" sz="2800" dirty="0" smtClean="0">
                <a:ln>
                  <a:noFill/>
                </a:ln>
                <a:solidFill>
                  <a:schemeClr val="tx1"/>
                </a:solidFill>
                <a:effectLst/>
              </a:rPr>
              <a:t> </a:t>
            </a:r>
          </a:p>
        </p:txBody>
      </p:sp>
      <p:sp>
        <p:nvSpPr>
          <p:cNvPr id="4099" name="Rectangle 5"/>
          <p:cNvSpPr>
            <a:spLocks noGrp="1"/>
          </p:cNvSpPr>
          <p:nvPr>
            <p:ph type="body" sz="half" idx="4294967295"/>
          </p:nvPr>
        </p:nvSpPr>
        <p:spPr>
          <a:xfrm>
            <a:off x="928688" y="2239963"/>
            <a:ext cx="11376025" cy="6592887"/>
          </a:xfrm>
          <a:noFill/>
        </p:spPr>
        <p:txBody>
          <a:bodyPr/>
          <a:lstStyle/>
          <a:p>
            <a:pPr>
              <a:lnSpc>
                <a:spcPct val="80000"/>
              </a:lnSpc>
            </a:pPr>
            <a:r>
              <a:rPr lang="ru-RU" altLang="ru-RU" sz="2800" dirty="0" smtClean="0">
                <a:latin typeface="Times New Roman" pitchFamily="18" charset="0"/>
              </a:rPr>
              <a:t>прогнозируемый  </a:t>
            </a:r>
            <a:r>
              <a:rPr lang="ru-RU" altLang="ru-RU" sz="2800" dirty="0" smtClean="0">
                <a:latin typeface="Times New Roman" pitchFamily="18" charset="0"/>
              </a:rPr>
              <a:t>общий  объем  доходов бюджета Майорского  сельского поселения Орловского района в сумме </a:t>
            </a:r>
            <a:r>
              <a:rPr lang="ru-RU" altLang="ru-RU" sz="2800" dirty="0" smtClean="0">
                <a:latin typeface="Times New Roman" pitchFamily="18" charset="0"/>
              </a:rPr>
              <a:t>4922,0 </a:t>
            </a:r>
            <a:r>
              <a:rPr lang="ru-RU" altLang="ru-RU" sz="2800" dirty="0" smtClean="0">
                <a:latin typeface="Times New Roman" pitchFamily="18" charset="0"/>
              </a:rPr>
              <a:t>тыс. рублей;</a:t>
            </a:r>
          </a:p>
          <a:p>
            <a:pPr>
              <a:lnSpc>
                <a:spcPct val="80000"/>
              </a:lnSpc>
            </a:pPr>
            <a:r>
              <a:rPr lang="ru-RU" altLang="ru-RU" sz="2800" dirty="0" smtClean="0">
                <a:latin typeface="Times New Roman" pitchFamily="18" charset="0"/>
              </a:rPr>
              <a:t>общий </a:t>
            </a:r>
            <a:r>
              <a:rPr lang="ru-RU" altLang="ru-RU" sz="2800" dirty="0" smtClean="0">
                <a:latin typeface="Times New Roman" pitchFamily="18" charset="0"/>
              </a:rPr>
              <a:t>объем расходов бюджета Майорского сельского поселения Орловского района в сумме </a:t>
            </a:r>
            <a:r>
              <a:rPr lang="ru-RU" altLang="ru-RU" sz="2800" dirty="0" smtClean="0">
                <a:latin typeface="Times New Roman" pitchFamily="18" charset="0"/>
              </a:rPr>
              <a:t>5208,0 </a:t>
            </a:r>
            <a:r>
              <a:rPr lang="ru-RU" altLang="ru-RU" sz="2800" dirty="0" smtClean="0">
                <a:latin typeface="Times New Roman" pitchFamily="18" charset="0"/>
              </a:rPr>
              <a:t>тыс. рублей;</a:t>
            </a:r>
          </a:p>
          <a:p>
            <a:pPr>
              <a:lnSpc>
                <a:spcPct val="80000"/>
              </a:lnSpc>
            </a:pPr>
            <a:r>
              <a:rPr lang="ru-RU" altLang="ru-RU" sz="2800" dirty="0" smtClean="0">
                <a:latin typeface="Times New Roman" pitchFamily="18" charset="0"/>
              </a:rPr>
              <a:t>верхний </a:t>
            </a:r>
            <a:r>
              <a:rPr lang="ru-RU" altLang="ru-RU" sz="2800" dirty="0" smtClean="0">
                <a:latin typeface="Times New Roman" pitchFamily="18" charset="0"/>
              </a:rPr>
              <a:t>предел муниципального долга муниципального образования «Майорское сельское поселение» на 1 января </a:t>
            </a:r>
            <a:r>
              <a:rPr lang="ru-RU" altLang="ru-RU" sz="2800" dirty="0" smtClean="0">
                <a:latin typeface="Times New Roman" pitchFamily="18" charset="0"/>
              </a:rPr>
              <a:t>2018 </a:t>
            </a:r>
            <a:r>
              <a:rPr lang="ru-RU" altLang="ru-RU" sz="2800" dirty="0" smtClean="0">
                <a:latin typeface="Times New Roman" pitchFamily="18" charset="0"/>
              </a:rPr>
              <a:t>года в сумме 0,0 тыс. рублей, в том числе верхний предел долга по муниципальным гарантиям муниципального образования «Майорское сельское поселение» в сумме 0,0 тыс. рублей;</a:t>
            </a:r>
          </a:p>
          <a:p>
            <a:pPr>
              <a:lnSpc>
                <a:spcPct val="80000"/>
              </a:lnSpc>
            </a:pPr>
            <a:r>
              <a:rPr lang="ru-RU" altLang="ru-RU" sz="2800" dirty="0" smtClean="0">
                <a:latin typeface="Times New Roman" pitchFamily="18" charset="0"/>
              </a:rPr>
              <a:t>предельный объем муниципального  долга сумме 2868,4 </a:t>
            </a:r>
            <a:r>
              <a:rPr lang="ru-RU" altLang="ru-RU" sz="2800" dirty="0" smtClean="0">
                <a:latin typeface="Times New Roman" pitchFamily="18" charset="0"/>
              </a:rPr>
              <a:t>тыс. рублей;</a:t>
            </a:r>
          </a:p>
          <a:p>
            <a:pPr>
              <a:lnSpc>
                <a:spcPct val="80000"/>
              </a:lnSpc>
            </a:pPr>
            <a:r>
              <a:rPr lang="ru-RU" altLang="ru-RU" sz="2800" dirty="0" smtClean="0">
                <a:latin typeface="Times New Roman" pitchFamily="18" charset="0"/>
              </a:rPr>
              <a:t>предельный </a:t>
            </a:r>
            <a:r>
              <a:rPr lang="ru-RU" altLang="ru-RU" sz="2800" dirty="0" smtClean="0">
                <a:latin typeface="Times New Roman" pitchFamily="18" charset="0"/>
              </a:rPr>
              <a:t>объем расходов на обслуживание муниципального долга Майорского сельского поселения Орловского района на </a:t>
            </a:r>
            <a:r>
              <a:rPr lang="ru-RU" altLang="ru-RU" sz="2800" dirty="0" smtClean="0">
                <a:latin typeface="Times New Roman" pitchFamily="18" charset="0"/>
              </a:rPr>
              <a:t>2017 </a:t>
            </a:r>
            <a:r>
              <a:rPr lang="ru-RU" altLang="ru-RU" sz="2800" dirty="0" smtClean="0">
                <a:latin typeface="Times New Roman" pitchFamily="18" charset="0"/>
              </a:rPr>
              <a:t>год в сумме 0,0 тыс. рублей;</a:t>
            </a:r>
          </a:p>
          <a:p>
            <a:pPr>
              <a:lnSpc>
                <a:spcPct val="80000"/>
              </a:lnSpc>
            </a:pPr>
            <a:r>
              <a:rPr lang="ru-RU" altLang="ru-RU" sz="2800" dirty="0" smtClean="0">
                <a:latin typeface="Times New Roman" pitchFamily="18" charset="0"/>
              </a:rPr>
              <a:t>прогнозируемый </a:t>
            </a:r>
            <a:r>
              <a:rPr lang="ru-RU" altLang="ru-RU" sz="2800" dirty="0" smtClean="0">
                <a:latin typeface="Times New Roman" pitchFamily="18" charset="0"/>
              </a:rPr>
              <a:t>дефицит бюджета Майорского сельского поселения Орловского района на </a:t>
            </a:r>
            <a:r>
              <a:rPr lang="ru-RU" altLang="ru-RU" sz="2800" dirty="0" smtClean="0">
                <a:latin typeface="Times New Roman" pitchFamily="18" charset="0"/>
              </a:rPr>
              <a:t>2017 </a:t>
            </a:r>
            <a:r>
              <a:rPr lang="ru-RU" altLang="ru-RU" sz="2800" dirty="0" smtClean="0">
                <a:latin typeface="Times New Roman" pitchFamily="18" charset="0"/>
              </a:rPr>
              <a:t>год в сумме </a:t>
            </a:r>
            <a:r>
              <a:rPr lang="ru-RU" altLang="ru-RU" sz="2800" dirty="0" smtClean="0">
                <a:latin typeface="Times New Roman" pitchFamily="18" charset="0"/>
              </a:rPr>
              <a:t>286,0 </a:t>
            </a:r>
            <a:r>
              <a:rPr lang="ru-RU" altLang="ru-RU" sz="2800" dirty="0" smtClean="0">
                <a:latin typeface="Times New Roman" pitchFamily="18" charset="0"/>
              </a:rPr>
              <a:t>тыс. рублей.</a:t>
            </a:r>
          </a:p>
          <a:p>
            <a:pPr>
              <a:lnSpc>
                <a:spcPct val="80000"/>
              </a:lnSpc>
            </a:pPr>
            <a:endParaRPr lang="ru-RU" altLang="ru-RU" sz="2000" dirty="0" smtClean="0">
              <a:solidFill>
                <a:srgbClr val="FF0000"/>
              </a:solidFill>
              <a:latin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36304" y="768152"/>
            <a:ext cx="9937184" cy="1282864"/>
          </a:xfrm>
        </p:spPr>
        <p:txBody>
          <a:bodyPr/>
          <a:lstStyle/>
          <a:p>
            <a:pPr algn="ctr"/>
            <a:r>
              <a:rPr lang="ru-RU" sz="2800" dirty="0">
                <a:solidFill>
                  <a:srgbClr val="FF0000"/>
                </a:solidFill>
              </a:rPr>
              <a:t>Основные характеристики бюджета Майорского сельского поселения Орловского района на </a:t>
            </a:r>
            <a:r>
              <a:rPr lang="ru-RU" sz="2800" dirty="0" smtClean="0">
                <a:solidFill>
                  <a:srgbClr val="FF0000"/>
                </a:solidFill>
              </a:rPr>
              <a:t>плановый период 2018 год и 2019 год </a:t>
            </a:r>
            <a:r>
              <a:rPr lang="ru-RU" sz="2800" dirty="0">
                <a:solidFill>
                  <a:srgbClr val="FF0000"/>
                </a:solidFill>
              </a:rPr>
              <a:t>с учетом уровня инфляции, не превышающего </a:t>
            </a:r>
          </a:p>
        </p:txBody>
      </p:sp>
      <p:sp>
        <p:nvSpPr>
          <p:cNvPr id="3" name="Текст 2"/>
          <p:cNvSpPr>
            <a:spLocks noGrp="1"/>
          </p:cNvSpPr>
          <p:nvPr>
            <p:ph type="body" idx="1"/>
          </p:nvPr>
        </p:nvSpPr>
        <p:spPr>
          <a:xfrm>
            <a:off x="784176" y="2136304"/>
            <a:ext cx="11377344" cy="6696744"/>
          </a:xfrm>
        </p:spPr>
        <p:txBody>
          <a:bodyPr/>
          <a:lstStyle/>
          <a:p>
            <a:pPr marL="445313" indent="-342900" algn="just">
              <a:buFont typeface="Arial" panose="020B0604020202020204" pitchFamily="34" charset="0"/>
              <a:buChar char="•"/>
            </a:pPr>
            <a:r>
              <a:rPr lang="ru-RU" sz="2000" dirty="0" smtClean="0"/>
              <a:t>прогнозируемый  </a:t>
            </a:r>
            <a:r>
              <a:rPr lang="ru-RU" sz="2000" dirty="0"/>
              <a:t>общий  объем  доходов бюджета Майорского  сельского поселения Орловского района </a:t>
            </a:r>
            <a:r>
              <a:rPr lang="ru-RU" sz="2000" dirty="0" smtClean="0"/>
              <a:t>на 2018 год в </a:t>
            </a:r>
            <a:r>
              <a:rPr lang="ru-RU" sz="2000" dirty="0"/>
              <a:t>сумме </a:t>
            </a:r>
            <a:r>
              <a:rPr lang="ru-RU" sz="2000" dirty="0" smtClean="0"/>
              <a:t>4530,9 </a:t>
            </a:r>
            <a:r>
              <a:rPr lang="ru-RU" sz="2000" dirty="0"/>
              <a:t>тыс. </a:t>
            </a:r>
            <a:r>
              <a:rPr lang="ru-RU" sz="2000" dirty="0" smtClean="0"/>
              <a:t>рублей и на 2019 год в сумме 8678,3 тыс. рублей;</a:t>
            </a:r>
            <a:endParaRPr lang="ru-RU" sz="2000" dirty="0"/>
          </a:p>
          <a:p>
            <a:pPr marL="445313" indent="-342900" algn="just">
              <a:buFont typeface="Arial" panose="020B0604020202020204" pitchFamily="34" charset="0"/>
              <a:buChar char="•"/>
            </a:pPr>
            <a:r>
              <a:rPr lang="ru-RU" sz="2000" dirty="0" smtClean="0"/>
              <a:t>общий </a:t>
            </a:r>
            <a:r>
              <a:rPr lang="ru-RU" sz="2000" dirty="0"/>
              <a:t>объем расходов бюджета Майорского сельского поселения Орловского </a:t>
            </a:r>
            <a:r>
              <a:rPr lang="ru-RU" sz="2000" dirty="0" smtClean="0"/>
              <a:t>района на 2018 год </a:t>
            </a:r>
            <a:r>
              <a:rPr lang="ru-RU" sz="2000" dirty="0"/>
              <a:t>в сумме </a:t>
            </a:r>
            <a:r>
              <a:rPr lang="ru-RU" sz="2000" dirty="0" smtClean="0"/>
              <a:t>4822,9 </a:t>
            </a:r>
            <a:r>
              <a:rPr lang="ru-RU" sz="2000" dirty="0"/>
              <a:t>тыс. </a:t>
            </a:r>
            <a:r>
              <a:rPr lang="ru-RU" sz="2000" dirty="0" smtClean="0"/>
              <a:t>рублей и на 2019 год в сумме 8976,3 тыс. рублей;</a:t>
            </a:r>
            <a:endParaRPr lang="ru-RU" sz="2000" dirty="0"/>
          </a:p>
          <a:p>
            <a:pPr marL="445313" indent="-342900" algn="just">
              <a:buFont typeface="Arial" panose="020B0604020202020204" pitchFamily="34" charset="0"/>
              <a:buChar char="•"/>
            </a:pPr>
            <a:r>
              <a:rPr lang="ru-RU" sz="2000" dirty="0" smtClean="0"/>
              <a:t>верхний </a:t>
            </a:r>
            <a:r>
              <a:rPr lang="ru-RU" sz="2000" dirty="0"/>
              <a:t>предел муниципального долга муниципального образования «Майорское сельское поселение» на 1 января </a:t>
            </a:r>
            <a:r>
              <a:rPr lang="ru-RU" sz="2000" dirty="0" smtClean="0"/>
              <a:t>2019 </a:t>
            </a:r>
            <a:r>
              <a:rPr lang="ru-RU" sz="2000" dirty="0"/>
              <a:t>года в сумме 0,0 тыс. рублей, в том числе верхний предел долга по муниципальным гарантиям муниципального образования «Майорское сельское поселение» в сумме 0,0 тыс. рублей, </a:t>
            </a:r>
            <a:r>
              <a:rPr lang="ru-RU" sz="2000" dirty="0" smtClean="0"/>
              <a:t>и верхний </a:t>
            </a:r>
            <a:r>
              <a:rPr lang="ru-RU" sz="2000" dirty="0"/>
              <a:t>предел муниципального долга муниципального образования «Майорское сельское поселение» на 1 января </a:t>
            </a:r>
            <a:r>
              <a:rPr lang="ru-RU" sz="2000" dirty="0" smtClean="0"/>
              <a:t>2020 </a:t>
            </a:r>
            <a:r>
              <a:rPr lang="ru-RU" sz="2000" dirty="0"/>
              <a:t>года в сумме 0,0 тыс. рублей, в том числе верхний предел долга по муниципальным гарантиям муниципального образования «Майорское сельское поселение» в сумме 0,0 тыс. </a:t>
            </a:r>
            <a:r>
              <a:rPr lang="ru-RU" sz="2000" dirty="0" smtClean="0"/>
              <a:t>рублей;</a:t>
            </a:r>
            <a:endParaRPr lang="ru-RU" sz="2000" dirty="0"/>
          </a:p>
          <a:p>
            <a:pPr marL="445313" indent="-342900">
              <a:buFont typeface="Arial" panose="020B0604020202020204" pitchFamily="34" charset="0"/>
              <a:buChar char="•"/>
            </a:pPr>
            <a:r>
              <a:rPr lang="ru-RU" sz="2000" dirty="0" smtClean="0"/>
              <a:t>предельный объем муниципального долга на 2018 год в сумме 2926,3 </a:t>
            </a:r>
            <a:r>
              <a:rPr lang="ru-RU" sz="2000" dirty="0"/>
              <a:t>тыс. </a:t>
            </a:r>
            <a:r>
              <a:rPr lang="ru-RU" sz="2000" dirty="0" smtClean="0"/>
              <a:t>рублей и на 2019 год в сумме 2980,5 тыс. рублей;</a:t>
            </a:r>
            <a:endParaRPr lang="ru-RU" sz="2000" dirty="0"/>
          </a:p>
          <a:p>
            <a:pPr marL="445313" indent="-342900">
              <a:buFont typeface="Arial" panose="020B0604020202020204" pitchFamily="34" charset="0"/>
              <a:buChar char="•"/>
            </a:pPr>
            <a:r>
              <a:rPr lang="ru-RU" sz="2000" dirty="0" smtClean="0"/>
              <a:t>предельный </a:t>
            </a:r>
            <a:r>
              <a:rPr lang="ru-RU" sz="2000" dirty="0"/>
              <a:t>объем расходов на обслуживание муниципального долга Майорского сельского поселения Орловского района на </a:t>
            </a:r>
            <a:r>
              <a:rPr lang="ru-RU" sz="2000" dirty="0" smtClean="0"/>
              <a:t>2018 год </a:t>
            </a:r>
            <a:r>
              <a:rPr lang="ru-RU" sz="2000" dirty="0"/>
              <a:t>в сумме 0,0 тыс. </a:t>
            </a:r>
            <a:r>
              <a:rPr lang="ru-RU" sz="2000" dirty="0" smtClean="0"/>
              <a:t>рублей и на 2019 год в сумме 0,0 тыс. рублей;</a:t>
            </a:r>
            <a:endParaRPr lang="ru-RU" sz="2000" dirty="0"/>
          </a:p>
          <a:p>
            <a:pPr marL="445313" indent="-342900">
              <a:buFont typeface="Arial" panose="020B0604020202020204" pitchFamily="34" charset="0"/>
              <a:buChar char="•"/>
            </a:pPr>
            <a:r>
              <a:rPr lang="ru-RU" sz="2000" dirty="0" smtClean="0"/>
              <a:t>прогнозируемый </a:t>
            </a:r>
            <a:r>
              <a:rPr lang="ru-RU" sz="2000" dirty="0"/>
              <a:t>дефицит бюджета Майорского сельского поселения Орловского района на </a:t>
            </a:r>
            <a:r>
              <a:rPr lang="ru-RU" sz="2000" dirty="0" smtClean="0"/>
              <a:t>2018 </a:t>
            </a:r>
            <a:r>
              <a:rPr lang="ru-RU" sz="2000" dirty="0"/>
              <a:t>год в сумме </a:t>
            </a:r>
            <a:r>
              <a:rPr lang="ru-RU" sz="2000" dirty="0" smtClean="0"/>
              <a:t>292,0 </a:t>
            </a:r>
            <a:r>
              <a:rPr lang="ru-RU" sz="2000" dirty="0"/>
              <a:t>тыс. </a:t>
            </a:r>
            <a:r>
              <a:rPr lang="ru-RU" sz="2000" dirty="0" smtClean="0"/>
              <a:t>рублей и на 2019 год в сумме 298,0 тыс. рублей.</a:t>
            </a:r>
            <a:endParaRPr lang="ru-RU" sz="2000" dirty="0"/>
          </a:p>
          <a:p>
            <a:pPr marL="559613" indent="-457200">
              <a:buFont typeface="Arial" panose="020B0604020202020204" pitchFamily="34" charset="0"/>
              <a:buChar char="•"/>
            </a:pPr>
            <a:endParaRPr lang="ru-RU" dirty="0"/>
          </a:p>
        </p:txBody>
      </p:sp>
    </p:spTree>
    <p:extLst>
      <p:ext uri="{BB962C8B-B14F-4D97-AF65-F5344CB8AC3E}">
        <p14:creationId xmlns:p14="http://schemas.microsoft.com/office/powerpoint/2010/main" val="904708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640080" y="384492"/>
            <a:ext cx="11521440" cy="198721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016" tIns="64008" rIns="128016" bIns="64008">
            <a:normAutofit/>
            <a:scene3d>
              <a:camera prst="orthographicFront"/>
              <a:lightRig rig="soft" dir="t">
                <a:rot lat="0" lon="0" rev="16800000"/>
              </a:lightRig>
            </a:scene3d>
            <a:sp3d prstMaterial="softEdge">
              <a:bevelT w="38100" h="38100"/>
            </a:sp3d>
          </a:bodyPr>
          <a:lstStyle/>
          <a:p>
            <a:pPr defTabSz="914400" eaLnBrk="1" fontAlgn="auto" hangingPunct="1">
              <a:spcAft>
                <a:spcPts val="0"/>
              </a:spcAft>
              <a:defRPr/>
            </a:pPr>
            <a:r>
              <a:rPr lang="ru-RU" sz="3200" dirty="0" smtClean="0">
                <a:solidFill>
                  <a:srgbClr val="FF0000"/>
                </a:solidFill>
                <a:latin typeface="+mj-lt"/>
              </a:rPr>
              <a:t>Объем поступлений доходов бюджета Майорского сельского поселения                                                                     Орловского района на </a:t>
            </a:r>
            <a:r>
              <a:rPr lang="ru-RU" sz="3200" dirty="0" smtClean="0">
                <a:solidFill>
                  <a:srgbClr val="FF0000"/>
                </a:solidFill>
                <a:latin typeface="+mj-lt"/>
              </a:rPr>
              <a:t>2017 </a:t>
            </a:r>
            <a:r>
              <a:rPr lang="ru-RU" sz="3200" dirty="0" smtClean="0">
                <a:solidFill>
                  <a:srgbClr val="FF0000"/>
                </a:solidFill>
                <a:latin typeface="+mj-lt"/>
              </a:rPr>
              <a:t>год</a:t>
            </a:r>
            <a:endParaRPr lang="ru-RU" sz="3200" dirty="0">
              <a:solidFill>
                <a:srgbClr val="FF0000"/>
              </a:solidFill>
              <a:latin typeface="+mj-lt"/>
            </a:endParaRPr>
          </a:p>
        </p:txBody>
      </p:sp>
      <p:sp>
        <p:nvSpPr>
          <p:cNvPr id="5123" name="Содержимое 9"/>
          <p:cNvSpPr>
            <a:spLocks noGrp="1"/>
          </p:cNvSpPr>
          <p:nvPr>
            <p:ph idx="4294967295"/>
          </p:nvPr>
        </p:nvSpPr>
        <p:spPr>
          <a:xfrm>
            <a:off x="639763" y="3157538"/>
            <a:ext cx="12161837" cy="5099050"/>
          </a:xfrm>
        </p:spPr>
        <p:txBody>
          <a:bodyPr/>
          <a:lstStyle/>
          <a:p>
            <a:pPr eaLnBrk="1" hangingPunct="1"/>
            <a:r>
              <a:rPr lang="ru-RU" altLang="ru-RU" sz="2200" dirty="0" smtClean="0">
                <a:latin typeface="Times New Roman" pitchFamily="18" charset="0"/>
              </a:rPr>
              <a:t>НАЛОГОВЫЕ И НЕНАЛОГОВЫЕ ДОХОДЫ 	</a:t>
            </a:r>
            <a:r>
              <a:rPr lang="ru-RU" altLang="ru-RU" sz="2200" dirty="0" smtClean="0">
                <a:latin typeface="Times New Roman" pitchFamily="18" charset="0"/>
              </a:rPr>
              <a:t>  2868,4</a:t>
            </a:r>
            <a:endParaRPr lang="ru-RU" altLang="ru-RU" sz="2200" dirty="0" smtClean="0">
              <a:latin typeface="Times New Roman" pitchFamily="18" charset="0"/>
            </a:endParaRPr>
          </a:p>
          <a:p>
            <a:pPr eaLnBrk="1" hangingPunct="1"/>
            <a:r>
              <a:rPr lang="ru-RU" altLang="ru-RU" sz="2200" dirty="0" smtClean="0">
                <a:latin typeface="Times New Roman" pitchFamily="18" charset="0"/>
              </a:rPr>
              <a:t>НАЛОГИ НА ПРИБЫЛЬ, ДОХОДЫ 	                 </a:t>
            </a:r>
            <a:r>
              <a:rPr lang="ru-RU" altLang="ru-RU" sz="2200" dirty="0" smtClean="0">
                <a:latin typeface="Times New Roman" pitchFamily="18" charset="0"/>
              </a:rPr>
              <a:t>151,3</a:t>
            </a:r>
            <a:endParaRPr lang="ru-RU" altLang="ru-RU" sz="2200" dirty="0" smtClean="0">
              <a:latin typeface="Times New Roman" pitchFamily="18" charset="0"/>
            </a:endParaRPr>
          </a:p>
          <a:p>
            <a:pPr eaLnBrk="1" hangingPunct="1"/>
            <a:r>
              <a:rPr lang="ru-RU" altLang="ru-RU" sz="2200" dirty="0" smtClean="0">
                <a:latin typeface="Times New Roman" pitchFamily="18" charset="0"/>
              </a:rPr>
              <a:t>НАЛОГИ </a:t>
            </a:r>
            <a:r>
              <a:rPr lang="ru-RU" altLang="ru-RU" sz="2200" dirty="0" smtClean="0">
                <a:latin typeface="Times New Roman" pitchFamily="18" charset="0"/>
              </a:rPr>
              <a:t>НА СОВОКУПНЫЙ ДОХОД 	     </a:t>
            </a:r>
            <a:r>
              <a:rPr lang="ru-RU" altLang="ru-RU" sz="2200" dirty="0" smtClean="0">
                <a:latin typeface="Times New Roman" pitchFamily="18" charset="0"/>
              </a:rPr>
              <a:t>909,9</a:t>
            </a:r>
            <a:endParaRPr lang="ru-RU" altLang="ru-RU" sz="2200" dirty="0" smtClean="0">
              <a:latin typeface="Times New Roman" pitchFamily="18" charset="0"/>
            </a:endParaRPr>
          </a:p>
          <a:p>
            <a:pPr eaLnBrk="1" hangingPunct="1"/>
            <a:r>
              <a:rPr lang="ru-RU" altLang="ru-RU" sz="2200" dirty="0" smtClean="0">
                <a:latin typeface="Times New Roman" pitchFamily="18" charset="0"/>
              </a:rPr>
              <a:t>НАЛОГИ НА ИМУЩЕСТВО 	                              </a:t>
            </a:r>
            <a:r>
              <a:rPr lang="ru-RU" altLang="ru-RU" sz="2200" dirty="0" smtClean="0">
                <a:latin typeface="Times New Roman" pitchFamily="18" charset="0"/>
              </a:rPr>
              <a:t>1781,9</a:t>
            </a:r>
            <a:endParaRPr lang="ru-RU" altLang="ru-RU" sz="2200" dirty="0" smtClean="0">
              <a:latin typeface="Times New Roman" pitchFamily="18" charset="0"/>
            </a:endParaRPr>
          </a:p>
          <a:p>
            <a:pPr eaLnBrk="1" hangingPunct="1"/>
            <a:r>
              <a:rPr lang="ru-RU" altLang="ru-RU" sz="2200" dirty="0" smtClean="0">
                <a:latin typeface="Times New Roman" pitchFamily="18" charset="0"/>
              </a:rPr>
              <a:t>ГОСУДАРСТВЕННАЯ ПОШЛИНА 	                     </a:t>
            </a:r>
            <a:r>
              <a:rPr lang="ru-RU" altLang="ru-RU" sz="2200" dirty="0" smtClean="0">
                <a:latin typeface="Times New Roman" pitchFamily="18" charset="0"/>
              </a:rPr>
              <a:t>13,4</a:t>
            </a:r>
            <a:endParaRPr lang="ru-RU" altLang="ru-RU" sz="2200" dirty="0" smtClean="0">
              <a:latin typeface="Times New Roman" pitchFamily="18" charset="0"/>
            </a:endParaRPr>
          </a:p>
          <a:p>
            <a:pPr eaLnBrk="1" hangingPunct="1"/>
            <a:r>
              <a:rPr lang="ru-RU" altLang="ru-RU" sz="2200" dirty="0" smtClean="0">
                <a:latin typeface="Times New Roman" pitchFamily="18" charset="0"/>
              </a:rPr>
              <a:t>ШТРАФЫ, САНКЦИИ, ВОЗМЕЩЕНИЕ </a:t>
            </a:r>
            <a:r>
              <a:rPr lang="ru-RU" altLang="ru-RU" sz="2200" dirty="0" smtClean="0">
                <a:latin typeface="Times New Roman" pitchFamily="18" charset="0"/>
              </a:rPr>
              <a:t>УЩЕРБА  11,9</a:t>
            </a:r>
            <a:endParaRPr lang="ru-RU" altLang="ru-RU" sz="2200" dirty="0" smtClean="0">
              <a:latin typeface="Times New Roman" pitchFamily="18" charset="0"/>
            </a:endParaRPr>
          </a:p>
          <a:p>
            <a:pPr eaLnBrk="1" hangingPunct="1"/>
            <a:r>
              <a:rPr lang="ru-RU" altLang="ru-RU" sz="2200" dirty="0" smtClean="0">
                <a:latin typeface="Times New Roman" pitchFamily="18" charset="0"/>
              </a:rPr>
              <a:t>БЕЗВОЗМЕЗДНЫЕ ПОСТУПЛЕНИЯ 	              </a:t>
            </a:r>
            <a:r>
              <a:rPr lang="ru-RU" altLang="ru-RU" sz="2200" dirty="0" smtClean="0">
                <a:latin typeface="Times New Roman" pitchFamily="18" charset="0"/>
              </a:rPr>
              <a:t>     2053,6</a:t>
            </a:r>
            <a:endParaRPr lang="ru-RU" altLang="ru-RU" sz="2200" dirty="0" smtClean="0">
              <a:latin typeface="Times New Roman" pitchFamily="18" charset="0"/>
            </a:endParaRPr>
          </a:p>
          <a:p>
            <a:pPr eaLnBrk="1" hangingPunct="1">
              <a:buFont typeface="Wingdings 2" pitchFamily="18" charset="2"/>
              <a:buNone/>
            </a:pPr>
            <a:endParaRPr lang="ru-RU" altLang="ru-RU" sz="2200" dirty="0" smtClean="0">
              <a:latin typeface="Times New Roman" pitchFamily="18" charset="0"/>
            </a:endParaRPr>
          </a:p>
          <a:p>
            <a:pPr eaLnBrk="1" hangingPunct="1"/>
            <a:endParaRPr lang="ru-RU" altLang="ru-RU" sz="2100" dirty="0" smtClean="0">
              <a:latin typeface="Times New Roman" pitchFamily="18" charset="0"/>
            </a:endParaRPr>
          </a:p>
          <a:p>
            <a:pPr eaLnBrk="1" hangingPunct="1"/>
            <a:endParaRPr lang="ru-RU" altLang="ru-RU" sz="2100" dirty="0" smtClean="0">
              <a:latin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640080" y="384492"/>
            <a:ext cx="11521440" cy="198721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016" tIns="64008" rIns="128016" bIns="64008">
            <a:normAutofit/>
            <a:scene3d>
              <a:camera prst="orthographicFront"/>
              <a:lightRig rig="soft" dir="t">
                <a:rot lat="0" lon="0" rev="16800000"/>
              </a:lightRig>
            </a:scene3d>
            <a:sp3d prstMaterial="softEdge">
              <a:bevelT w="38100" h="38100"/>
            </a:sp3d>
          </a:bodyPr>
          <a:lstStyle/>
          <a:p>
            <a:pPr defTabSz="914400" eaLnBrk="1" fontAlgn="auto" hangingPunct="1">
              <a:spcAft>
                <a:spcPts val="0"/>
              </a:spcAft>
              <a:defRPr/>
            </a:pPr>
            <a:r>
              <a:rPr lang="ru-RU" sz="3200" dirty="0" smtClean="0">
                <a:solidFill>
                  <a:srgbClr val="FF0000"/>
                </a:solidFill>
                <a:latin typeface="+mj-lt"/>
              </a:rPr>
              <a:t>Объем поступлений доходов бюджета Майорского сельского поселения                                                                     Орловского района на </a:t>
            </a:r>
            <a:r>
              <a:rPr lang="ru-RU" sz="3200" dirty="0" smtClean="0">
                <a:solidFill>
                  <a:srgbClr val="FF0000"/>
                </a:solidFill>
                <a:latin typeface="+mj-lt"/>
              </a:rPr>
              <a:t>2018 </a:t>
            </a:r>
            <a:r>
              <a:rPr lang="ru-RU" sz="3200" dirty="0" smtClean="0">
                <a:solidFill>
                  <a:srgbClr val="FF0000"/>
                </a:solidFill>
                <a:latin typeface="+mj-lt"/>
              </a:rPr>
              <a:t>год</a:t>
            </a:r>
            <a:endParaRPr lang="ru-RU" sz="3200" dirty="0">
              <a:solidFill>
                <a:srgbClr val="FF0000"/>
              </a:solidFill>
              <a:latin typeface="+mj-lt"/>
            </a:endParaRPr>
          </a:p>
        </p:txBody>
      </p:sp>
      <p:sp>
        <p:nvSpPr>
          <p:cNvPr id="5123" name="Содержимое 9"/>
          <p:cNvSpPr>
            <a:spLocks noGrp="1"/>
          </p:cNvSpPr>
          <p:nvPr>
            <p:ph idx="4294967295"/>
          </p:nvPr>
        </p:nvSpPr>
        <p:spPr>
          <a:xfrm>
            <a:off x="639763" y="3157538"/>
            <a:ext cx="12161837" cy="5099050"/>
          </a:xfrm>
        </p:spPr>
        <p:txBody>
          <a:bodyPr/>
          <a:lstStyle/>
          <a:p>
            <a:pPr eaLnBrk="1" hangingPunct="1"/>
            <a:r>
              <a:rPr lang="ru-RU" altLang="ru-RU" sz="2200" dirty="0" smtClean="0">
                <a:latin typeface="Times New Roman" pitchFamily="18" charset="0"/>
              </a:rPr>
              <a:t>НАЛОГОВЫЕ И НЕНАЛОГОВЫЕ ДОХОДЫ 	</a:t>
            </a:r>
            <a:r>
              <a:rPr lang="ru-RU" altLang="ru-RU" sz="2200" dirty="0" smtClean="0">
                <a:latin typeface="Times New Roman" pitchFamily="18" charset="0"/>
              </a:rPr>
              <a:t>  2926,3</a:t>
            </a:r>
            <a:endParaRPr lang="ru-RU" altLang="ru-RU" sz="2200" dirty="0" smtClean="0">
              <a:latin typeface="Times New Roman" pitchFamily="18" charset="0"/>
            </a:endParaRPr>
          </a:p>
          <a:p>
            <a:pPr eaLnBrk="1" hangingPunct="1"/>
            <a:r>
              <a:rPr lang="ru-RU" altLang="ru-RU" sz="2200" dirty="0" smtClean="0">
                <a:latin typeface="Times New Roman" pitchFamily="18" charset="0"/>
              </a:rPr>
              <a:t>НАЛОГИ НА ПРИБЫЛЬ, ДОХОДЫ 	                 </a:t>
            </a:r>
            <a:r>
              <a:rPr lang="ru-RU" altLang="ru-RU" sz="2200" dirty="0" smtClean="0">
                <a:latin typeface="Times New Roman" pitchFamily="18" charset="0"/>
              </a:rPr>
              <a:t>162,0</a:t>
            </a:r>
            <a:endParaRPr lang="ru-RU" altLang="ru-RU" sz="2200" dirty="0" smtClean="0">
              <a:latin typeface="Times New Roman" pitchFamily="18" charset="0"/>
            </a:endParaRPr>
          </a:p>
          <a:p>
            <a:pPr eaLnBrk="1" hangingPunct="1"/>
            <a:r>
              <a:rPr lang="ru-RU" altLang="ru-RU" sz="2200" dirty="0" smtClean="0">
                <a:latin typeface="Times New Roman" pitchFamily="18" charset="0"/>
              </a:rPr>
              <a:t>НАЛОГИ </a:t>
            </a:r>
            <a:r>
              <a:rPr lang="ru-RU" altLang="ru-RU" sz="2200" dirty="0" smtClean="0">
                <a:latin typeface="Times New Roman" pitchFamily="18" charset="0"/>
              </a:rPr>
              <a:t>НА СОВОКУПНЫЙ ДОХОД 	     </a:t>
            </a:r>
            <a:r>
              <a:rPr lang="ru-RU" altLang="ru-RU" sz="2200" dirty="0" smtClean="0">
                <a:latin typeface="Times New Roman" pitchFamily="18" charset="0"/>
              </a:rPr>
              <a:t>950,8</a:t>
            </a:r>
            <a:endParaRPr lang="ru-RU" altLang="ru-RU" sz="2200" dirty="0" smtClean="0">
              <a:latin typeface="Times New Roman" pitchFamily="18" charset="0"/>
            </a:endParaRPr>
          </a:p>
          <a:p>
            <a:pPr eaLnBrk="1" hangingPunct="1"/>
            <a:r>
              <a:rPr lang="ru-RU" altLang="ru-RU" sz="2200" dirty="0" smtClean="0">
                <a:latin typeface="Times New Roman" pitchFamily="18" charset="0"/>
              </a:rPr>
              <a:t>НАЛОГИ НА ИМУЩЕСТВО 	                              </a:t>
            </a:r>
            <a:r>
              <a:rPr lang="ru-RU" altLang="ru-RU" sz="2200" dirty="0" smtClean="0">
                <a:latin typeface="Times New Roman" pitchFamily="18" charset="0"/>
              </a:rPr>
              <a:t>1787,1</a:t>
            </a:r>
            <a:endParaRPr lang="ru-RU" altLang="ru-RU" sz="2200" dirty="0" smtClean="0">
              <a:latin typeface="Times New Roman" pitchFamily="18" charset="0"/>
            </a:endParaRPr>
          </a:p>
          <a:p>
            <a:pPr eaLnBrk="1" hangingPunct="1"/>
            <a:r>
              <a:rPr lang="ru-RU" altLang="ru-RU" sz="2200" dirty="0" smtClean="0">
                <a:latin typeface="Times New Roman" pitchFamily="18" charset="0"/>
              </a:rPr>
              <a:t>ГОСУДАРСТВЕННАЯ ПОШЛИНА 	                     </a:t>
            </a:r>
            <a:r>
              <a:rPr lang="ru-RU" altLang="ru-RU" sz="2200" dirty="0" smtClean="0">
                <a:latin typeface="Times New Roman" pitchFamily="18" charset="0"/>
              </a:rPr>
              <a:t>14,0</a:t>
            </a:r>
            <a:endParaRPr lang="ru-RU" altLang="ru-RU" sz="2200" dirty="0" smtClean="0">
              <a:latin typeface="Times New Roman" pitchFamily="18" charset="0"/>
            </a:endParaRPr>
          </a:p>
          <a:p>
            <a:pPr eaLnBrk="1" hangingPunct="1"/>
            <a:r>
              <a:rPr lang="ru-RU" altLang="ru-RU" sz="2200" dirty="0" smtClean="0">
                <a:latin typeface="Times New Roman" pitchFamily="18" charset="0"/>
              </a:rPr>
              <a:t>ШТРАФЫ, САНКЦИИ, ВОЗМЕЩЕНИЕ </a:t>
            </a:r>
            <a:r>
              <a:rPr lang="ru-RU" altLang="ru-RU" sz="2200" dirty="0" smtClean="0">
                <a:latin typeface="Times New Roman" pitchFamily="18" charset="0"/>
              </a:rPr>
              <a:t>УЩЕРБА  12,4</a:t>
            </a:r>
            <a:endParaRPr lang="ru-RU" altLang="ru-RU" sz="2200" dirty="0" smtClean="0">
              <a:latin typeface="Times New Roman" pitchFamily="18" charset="0"/>
            </a:endParaRPr>
          </a:p>
          <a:p>
            <a:pPr eaLnBrk="1" hangingPunct="1"/>
            <a:r>
              <a:rPr lang="ru-RU" altLang="ru-RU" sz="2200" dirty="0" smtClean="0">
                <a:latin typeface="Times New Roman" pitchFamily="18" charset="0"/>
              </a:rPr>
              <a:t>БЕЗВОЗМЕЗДНЫЕ ПОСТУПЛЕНИЯ 	</a:t>
            </a:r>
            <a:r>
              <a:rPr lang="ru-RU" altLang="ru-RU" sz="2200" dirty="0">
                <a:latin typeface="Times New Roman" pitchFamily="18" charset="0"/>
              </a:rPr>
              <a:t> </a:t>
            </a:r>
            <a:r>
              <a:rPr lang="ru-RU" altLang="ru-RU" sz="2200" dirty="0" smtClean="0">
                <a:latin typeface="Times New Roman" pitchFamily="18" charset="0"/>
              </a:rPr>
              <a:t>                1604,6</a:t>
            </a:r>
            <a:endParaRPr lang="ru-RU" altLang="ru-RU" sz="2200" dirty="0" smtClean="0">
              <a:latin typeface="Times New Roman" pitchFamily="18" charset="0"/>
            </a:endParaRPr>
          </a:p>
          <a:p>
            <a:pPr eaLnBrk="1" hangingPunct="1">
              <a:buFont typeface="Wingdings 2" pitchFamily="18" charset="2"/>
              <a:buNone/>
            </a:pPr>
            <a:endParaRPr lang="ru-RU" altLang="ru-RU" sz="2200" dirty="0" smtClean="0">
              <a:latin typeface="Times New Roman" pitchFamily="18" charset="0"/>
            </a:endParaRPr>
          </a:p>
          <a:p>
            <a:pPr eaLnBrk="1" hangingPunct="1"/>
            <a:endParaRPr lang="ru-RU" altLang="ru-RU" sz="2100" dirty="0" smtClean="0">
              <a:latin typeface="Times New Roman" pitchFamily="18" charset="0"/>
            </a:endParaRPr>
          </a:p>
          <a:p>
            <a:pPr eaLnBrk="1" hangingPunct="1"/>
            <a:endParaRPr lang="ru-RU" altLang="ru-RU" sz="2100" dirty="0" smtClean="0">
              <a:latin typeface="Times New Roman" pitchFamily="18" charset="0"/>
            </a:endParaRPr>
          </a:p>
        </p:txBody>
      </p:sp>
    </p:spTree>
    <p:extLst>
      <p:ext uri="{BB962C8B-B14F-4D97-AF65-F5344CB8AC3E}">
        <p14:creationId xmlns:p14="http://schemas.microsoft.com/office/powerpoint/2010/main" val="3696624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640080" y="384492"/>
            <a:ext cx="11521440" cy="198721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016" tIns="64008" rIns="128016" bIns="64008">
            <a:normAutofit/>
            <a:scene3d>
              <a:camera prst="orthographicFront"/>
              <a:lightRig rig="soft" dir="t">
                <a:rot lat="0" lon="0" rev="16800000"/>
              </a:lightRig>
            </a:scene3d>
            <a:sp3d prstMaterial="softEdge">
              <a:bevelT w="38100" h="38100"/>
            </a:sp3d>
          </a:bodyPr>
          <a:lstStyle/>
          <a:p>
            <a:pPr defTabSz="914400" eaLnBrk="1" fontAlgn="auto" hangingPunct="1">
              <a:spcAft>
                <a:spcPts val="0"/>
              </a:spcAft>
              <a:defRPr/>
            </a:pPr>
            <a:r>
              <a:rPr lang="ru-RU" sz="3200" dirty="0" smtClean="0">
                <a:solidFill>
                  <a:srgbClr val="FF0000"/>
                </a:solidFill>
                <a:latin typeface="+mj-lt"/>
              </a:rPr>
              <a:t>Объем поступлений доходов бюджета Майорского сельского поселения                                                                     Орловского района на </a:t>
            </a:r>
            <a:r>
              <a:rPr lang="ru-RU" sz="3200" dirty="0" smtClean="0">
                <a:solidFill>
                  <a:srgbClr val="FF0000"/>
                </a:solidFill>
                <a:latin typeface="+mj-lt"/>
              </a:rPr>
              <a:t>2019 </a:t>
            </a:r>
            <a:r>
              <a:rPr lang="ru-RU" sz="3200" dirty="0" smtClean="0">
                <a:solidFill>
                  <a:srgbClr val="FF0000"/>
                </a:solidFill>
                <a:latin typeface="+mj-lt"/>
              </a:rPr>
              <a:t>год</a:t>
            </a:r>
            <a:endParaRPr lang="ru-RU" sz="3200" dirty="0">
              <a:solidFill>
                <a:srgbClr val="FF0000"/>
              </a:solidFill>
              <a:latin typeface="+mj-lt"/>
            </a:endParaRPr>
          </a:p>
        </p:txBody>
      </p:sp>
      <p:sp>
        <p:nvSpPr>
          <p:cNvPr id="5123" name="Содержимое 9"/>
          <p:cNvSpPr>
            <a:spLocks noGrp="1"/>
          </p:cNvSpPr>
          <p:nvPr>
            <p:ph idx="4294967295"/>
          </p:nvPr>
        </p:nvSpPr>
        <p:spPr>
          <a:xfrm>
            <a:off x="639763" y="3157538"/>
            <a:ext cx="12161837" cy="5099050"/>
          </a:xfrm>
        </p:spPr>
        <p:txBody>
          <a:bodyPr/>
          <a:lstStyle/>
          <a:p>
            <a:pPr eaLnBrk="1" hangingPunct="1"/>
            <a:r>
              <a:rPr lang="ru-RU" altLang="ru-RU" sz="2200" dirty="0" smtClean="0">
                <a:latin typeface="Times New Roman" pitchFamily="18" charset="0"/>
              </a:rPr>
              <a:t>НАЛОГОВЫЕ И НЕНАЛОГОВЫЕ ДОХОДЫ 	</a:t>
            </a:r>
            <a:r>
              <a:rPr lang="ru-RU" altLang="ru-RU" sz="2200" dirty="0" smtClean="0">
                <a:latin typeface="Times New Roman" pitchFamily="18" charset="0"/>
              </a:rPr>
              <a:t>  2980,5</a:t>
            </a:r>
            <a:endParaRPr lang="ru-RU" altLang="ru-RU" sz="2200" dirty="0" smtClean="0">
              <a:latin typeface="Times New Roman" pitchFamily="18" charset="0"/>
            </a:endParaRPr>
          </a:p>
          <a:p>
            <a:pPr eaLnBrk="1" hangingPunct="1"/>
            <a:r>
              <a:rPr lang="ru-RU" altLang="ru-RU" sz="2200" dirty="0" smtClean="0">
                <a:latin typeface="Times New Roman" pitchFamily="18" charset="0"/>
              </a:rPr>
              <a:t>НАЛОГИ НА ПРИБЫЛЬ, ДОХОДЫ 	                 </a:t>
            </a:r>
            <a:r>
              <a:rPr lang="ru-RU" altLang="ru-RU" sz="2200" dirty="0" smtClean="0">
                <a:latin typeface="Times New Roman" pitchFamily="18" charset="0"/>
              </a:rPr>
              <a:t>172,3</a:t>
            </a:r>
            <a:endParaRPr lang="ru-RU" altLang="ru-RU" sz="2200" dirty="0" smtClean="0">
              <a:latin typeface="Times New Roman" pitchFamily="18" charset="0"/>
            </a:endParaRPr>
          </a:p>
          <a:p>
            <a:pPr eaLnBrk="1" hangingPunct="1"/>
            <a:r>
              <a:rPr lang="ru-RU" altLang="ru-RU" sz="2200" dirty="0" smtClean="0">
                <a:latin typeface="Times New Roman" pitchFamily="18" charset="0"/>
              </a:rPr>
              <a:t>НАЛОГИ </a:t>
            </a:r>
            <a:r>
              <a:rPr lang="ru-RU" altLang="ru-RU" sz="2200" dirty="0" smtClean="0">
                <a:latin typeface="Times New Roman" pitchFamily="18" charset="0"/>
              </a:rPr>
              <a:t>НА СОВОКУПНЫЙ ДОХОД 	     </a:t>
            </a:r>
            <a:r>
              <a:rPr lang="ru-RU" altLang="ru-RU" sz="2200" dirty="0" smtClean="0">
                <a:latin typeface="Times New Roman" pitchFamily="18" charset="0"/>
              </a:rPr>
              <a:t>988,8</a:t>
            </a:r>
            <a:endParaRPr lang="ru-RU" altLang="ru-RU" sz="2200" dirty="0" smtClean="0">
              <a:latin typeface="Times New Roman" pitchFamily="18" charset="0"/>
            </a:endParaRPr>
          </a:p>
          <a:p>
            <a:pPr eaLnBrk="1" hangingPunct="1"/>
            <a:r>
              <a:rPr lang="ru-RU" altLang="ru-RU" sz="2200" dirty="0" smtClean="0">
                <a:latin typeface="Times New Roman" pitchFamily="18" charset="0"/>
              </a:rPr>
              <a:t>НАЛОГИ НА ИМУЩЕСТВО 	                              </a:t>
            </a:r>
            <a:r>
              <a:rPr lang="ru-RU" altLang="ru-RU" sz="2200" dirty="0" smtClean="0">
                <a:latin typeface="Times New Roman" pitchFamily="18" charset="0"/>
              </a:rPr>
              <a:t>1791,9</a:t>
            </a:r>
            <a:endParaRPr lang="ru-RU" altLang="ru-RU" sz="2200" dirty="0" smtClean="0">
              <a:latin typeface="Times New Roman" pitchFamily="18" charset="0"/>
            </a:endParaRPr>
          </a:p>
          <a:p>
            <a:pPr eaLnBrk="1" hangingPunct="1"/>
            <a:r>
              <a:rPr lang="ru-RU" altLang="ru-RU" sz="2200" dirty="0" smtClean="0">
                <a:latin typeface="Times New Roman" pitchFamily="18" charset="0"/>
              </a:rPr>
              <a:t>ГОСУДАРСТВЕННАЯ ПОШЛИНА 	                     </a:t>
            </a:r>
            <a:r>
              <a:rPr lang="ru-RU" altLang="ru-RU" sz="2200" dirty="0" smtClean="0">
                <a:latin typeface="Times New Roman" pitchFamily="18" charset="0"/>
              </a:rPr>
              <a:t>14,6</a:t>
            </a:r>
            <a:endParaRPr lang="ru-RU" altLang="ru-RU" sz="2200" dirty="0" smtClean="0">
              <a:latin typeface="Times New Roman" pitchFamily="18" charset="0"/>
            </a:endParaRPr>
          </a:p>
          <a:p>
            <a:pPr eaLnBrk="1" hangingPunct="1"/>
            <a:r>
              <a:rPr lang="ru-RU" altLang="ru-RU" sz="2200" dirty="0" smtClean="0">
                <a:latin typeface="Times New Roman" pitchFamily="18" charset="0"/>
              </a:rPr>
              <a:t>ШТРАФЫ, САНКЦИИ, ВОЗМЕЩЕНИЕ </a:t>
            </a:r>
            <a:r>
              <a:rPr lang="ru-RU" altLang="ru-RU" sz="2200" dirty="0" smtClean="0">
                <a:latin typeface="Times New Roman" pitchFamily="18" charset="0"/>
              </a:rPr>
              <a:t>УЩЕРБА  12,9</a:t>
            </a:r>
            <a:endParaRPr lang="ru-RU" altLang="ru-RU" sz="2200" dirty="0" smtClean="0">
              <a:latin typeface="Times New Roman" pitchFamily="18" charset="0"/>
            </a:endParaRPr>
          </a:p>
          <a:p>
            <a:pPr eaLnBrk="1" hangingPunct="1"/>
            <a:r>
              <a:rPr lang="ru-RU" altLang="ru-RU" sz="2200" dirty="0" smtClean="0">
                <a:latin typeface="Times New Roman" pitchFamily="18" charset="0"/>
              </a:rPr>
              <a:t>БЕЗВОЗМЕЗДНЫЕ ПОСТУПЛЕНИЯ 	</a:t>
            </a:r>
            <a:r>
              <a:rPr lang="ru-RU" altLang="ru-RU" sz="2200" dirty="0">
                <a:latin typeface="Times New Roman" pitchFamily="18" charset="0"/>
              </a:rPr>
              <a:t> </a:t>
            </a:r>
            <a:r>
              <a:rPr lang="ru-RU" altLang="ru-RU" sz="2200" dirty="0" smtClean="0">
                <a:latin typeface="Times New Roman" pitchFamily="18" charset="0"/>
              </a:rPr>
              <a:t>                 5697,8</a:t>
            </a:r>
            <a:endParaRPr lang="ru-RU" altLang="ru-RU" sz="2200" dirty="0" smtClean="0">
              <a:latin typeface="Times New Roman" pitchFamily="18" charset="0"/>
            </a:endParaRPr>
          </a:p>
          <a:p>
            <a:pPr eaLnBrk="1" hangingPunct="1">
              <a:buFont typeface="Wingdings 2" pitchFamily="18" charset="2"/>
              <a:buNone/>
            </a:pPr>
            <a:endParaRPr lang="ru-RU" altLang="ru-RU" sz="2200" dirty="0" smtClean="0">
              <a:latin typeface="Times New Roman" pitchFamily="18" charset="0"/>
            </a:endParaRPr>
          </a:p>
          <a:p>
            <a:pPr eaLnBrk="1" hangingPunct="1"/>
            <a:endParaRPr lang="ru-RU" altLang="ru-RU" sz="2100" dirty="0" smtClean="0">
              <a:latin typeface="Times New Roman" pitchFamily="18" charset="0"/>
            </a:endParaRPr>
          </a:p>
          <a:p>
            <a:pPr eaLnBrk="1" hangingPunct="1"/>
            <a:endParaRPr lang="ru-RU" altLang="ru-RU" sz="2100" dirty="0" smtClean="0">
              <a:latin typeface="Times New Roman" pitchFamily="18" charset="0"/>
            </a:endParaRPr>
          </a:p>
        </p:txBody>
      </p:sp>
    </p:spTree>
    <p:extLst>
      <p:ext uri="{BB962C8B-B14F-4D97-AF65-F5344CB8AC3E}">
        <p14:creationId xmlns:p14="http://schemas.microsoft.com/office/powerpoint/2010/main" val="2468972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640080" y="384493"/>
            <a:ext cx="11521440" cy="1600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016" tIns="64008" rIns="128016" bIns="64008">
            <a:normAutofit/>
            <a:scene3d>
              <a:camera prst="orthographicFront"/>
              <a:lightRig rig="soft" dir="t">
                <a:rot lat="0" lon="0" rev="16800000"/>
              </a:lightRig>
            </a:scene3d>
            <a:sp3d prstMaterial="softEdge">
              <a:bevelT w="38100" h="38100"/>
            </a:sp3d>
          </a:bodyPr>
          <a:lstStyle/>
          <a:p>
            <a:pPr defTabSz="914400" eaLnBrk="1" fontAlgn="auto" hangingPunct="1">
              <a:spcAft>
                <a:spcPts val="0"/>
              </a:spcAft>
              <a:defRPr/>
            </a:pPr>
            <a:r>
              <a:rPr lang="ru-RU" sz="2400" dirty="0" smtClean="0">
                <a:solidFill>
                  <a:srgbClr val="C00000"/>
                </a:solidFill>
                <a:latin typeface="+mj-lt"/>
              </a:rPr>
              <a:t>Нормативы распределения неналоговых доходов </a:t>
            </a:r>
            <a:br>
              <a:rPr lang="ru-RU" sz="2400" dirty="0" smtClean="0">
                <a:solidFill>
                  <a:srgbClr val="C00000"/>
                </a:solidFill>
                <a:latin typeface="+mj-lt"/>
              </a:rPr>
            </a:br>
            <a:r>
              <a:rPr lang="ru-RU" sz="2400" dirty="0" smtClean="0">
                <a:solidFill>
                  <a:srgbClr val="C00000"/>
                </a:solidFill>
                <a:latin typeface="+mj-lt"/>
              </a:rPr>
              <a:t>в бюджет Майорского сельского поселения Орловского района на</a:t>
            </a:r>
            <a:br>
              <a:rPr lang="ru-RU" sz="2400" dirty="0" smtClean="0">
                <a:solidFill>
                  <a:srgbClr val="C00000"/>
                </a:solidFill>
                <a:latin typeface="+mj-lt"/>
              </a:rPr>
            </a:br>
            <a:r>
              <a:rPr lang="ru-RU" sz="2400" dirty="0" smtClean="0">
                <a:solidFill>
                  <a:srgbClr val="C00000"/>
                </a:solidFill>
                <a:latin typeface="+mj-lt"/>
              </a:rPr>
              <a:t> </a:t>
            </a:r>
            <a:r>
              <a:rPr lang="ru-RU" sz="2400" dirty="0" smtClean="0">
                <a:solidFill>
                  <a:srgbClr val="C00000"/>
                </a:solidFill>
                <a:latin typeface="+mj-lt"/>
              </a:rPr>
              <a:t>2017 </a:t>
            </a:r>
            <a:r>
              <a:rPr lang="ru-RU" sz="2400" dirty="0" smtClean="0">
                <a:solidFill>
                  <a:srgbClr val="C00000"/>
                </a:solidFill>
                <a:latin typeface="+mj-lt"/>
              </a:rPr>
              <a:t>год </a:t>
            </a:r>
            <a:r>
              <a:rPr lang="ru-RU" sz="2400" dirty="0" smtClean="0">
                <a:solidFill>
                  <a:srgbClr val="C00000"/>
                </a:solidFill>
                <a:latin typeface="+mj-lt"/>
              </a:rPr>
              <a:t> и плановый 2018 и 2019 год</a:t>
            </a:r>
            <a:r>
              <a:rPr lang="ru-RU" sz="2400" dirty="0" smtClean="0">
                <a:solidFill>
                  <a:srgbClr val="C00000"/>
                </a:solidFill>
                <a:latin typeface="+mj-lt"/>
              </a:rPr>
              <a:t/>
            </a:r>
            <a:br>
              <a:rPr lang="ru-RU" sz="2400" dirty="0" smtClean="0">
                <a:solidFill>
                  <a:srgbClr val="C00000"/>
                </a:solidFill>
                <a:latin typeface="+mj-lt"/>
              </a:rPr>
            </a:br>
            <a:endParaRPr lang="ru-RU" sz="2400" dirty="0">
              <a:solidFill>
                <a:srgbClr val="C00000"/>
              </a:solidFill>
              <a:latin typeface="+mj-lt"/>
            </a:endParaRPr>
          </a:p>
        </p:txBody>
      </p:sp>
      <p:graphicFrame>
        <p:nvGraphicFramePr>
          <p:cNvPr id="6147" name="Содержимое 3"/>
          <p:cNvGraphicFramePr>
            <a:graphicFrameLocks noGrp="1"/>
          </p:cNvGraphicFramePr>
          <p:nvPr>
            <p:ph idx="4294967295"/>
          </p:nvPr>
        </p:nvGraphicFramePr>
        <p:xfrm>
          <a:off x="2152650" y="2713038"/>
          <a:ext cx="8763000" cy="5522912"/>
        </p:xfrm>
        <a:graphic>
          <a:graphicData uri="http://schemas.openxmlformats.org/presentationml/2006/ole">
            <mc:AlternateContent xmlns:mc="http://schemas.openxmlformats.org/markup-compatibility/2006">
              <mc:Choice xmlns:v="urn:schemas-microsoft-com:vml" Requires="v">
                <p:oleObj spid="_x0000_s6151" r:id="rId3" imgW="11522439" imgH="6590347" progId="Excel.Chart.8">
                  <p:embed/>
                </p:oleObj>
              </mc:Choice>
              <mc:Fallback>
                <p:oleObj r:id="rId3" imgW="11522439" imgH="6590347" progId="Excel.Chart.8">
                  <p:embed/>
                  <p:pic>
                    <p:nvPicPr>
                      <p:cNvPr id="0" name="Содержимое 3"/>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2650" y="2713038"/>
                        <a:ext cx="8763000" cy="5522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640080" y="384493"/>
            <a:ext cx="11521440" cy="1600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016" tIns="64008" rIns="128016" bIns="64008">
            <a:normAutofit/>
            <a:scene3d>
              <a:camera prst="orthographicFront"/>
              <a:lightRig rig="soft" dir="t">
                <a:rot lat="0" lon="0" rev="16800000"/>
              </a:lightRig>
            </a:scene3d>
            <a:sp3d prstMaterial="softEdge">
              <a:bevelT w="38100" h="38100"/>
            </a:sp3d>
          </a:bodyPr>
          <a:lstStyle/>
          <a:p>
            <a:pPr defTabSz="914400" eaLnBrk="1" fontAlgn="auto" hangingPunct="1">
              <a:spcAft>
                <a:spcPts val="0"/>
              </a:spcAft>
              <a:defRPr/>
            </a:pPr>
            <a:r>
              <a:rPr lang="ru-RU" sz="2400" dirty="0" smtClean="0">
                <a:solidFill>
                  <a:srgbClr val="C00000"/>
                </a:solidFill>
                <a:latin typeface="+mj-lt"/>
              </a:rPr>
              <a:t>Распределение бюджетных ассигнований</a:t>
            </a:r>
            <a:br>
              <a:rPr lang="ru-RU" sz="2400" dirty="0" smtClean="0">
                <a:solidFill>
                  <a:srgbClr val="C00000"/>
                </a:solidFill>
                <a:latin typeface="+mj-lt"/>
              </a:rPr>
            </a:br>
            <a:r>
              <a:rPr lang="ru-RU" sz="2400" dirty="0" smtClean="0">
                <a:solidFill>
                  <a:srgbClr val="C00000"/>
                </a:solidFill>
                <a:latin typeface="+mj-lt"/>
              </a:rPr>
              <a:t> по разделам расходов бюджета Майорского сельского поселения Орловского района на плановый период </a:t>
            </a:r>
            <a:r>
              <a:rPr lang="ru-RU" sz="2400" dirty="0" smtClean="0">
                <a:solidFill>
                  <a:srgbClr val="C00000"/>
                </a:solidFill>
                <a:latin typeface="+mj-lt"/>
              </a:rPr>
              <a:t>2017  </a:t>
            </a:r>
            <a:r>
              <a:rPr lang="ru-RU" sz="2400" dirty="0" smtClean="0">
                <a:solidFill>
                  <a:srgbClr val="C00000"/>
                </a:solidFill>
                <a:latin typeface="+mj-lt"/>
              </a:rPr>
              <a:t>год</a:t>
            </a:r>
            <a:r>
              <a:rPr lang="ru-RU" sz="2400" dirty="0" smtClean="0">
                <a:latin typeface="+mj-lt"/>
              </a:rPr>
              <a:t/>
            </a:r>
            <a:br>
              <a:rPr lang="ru-RU" sz="2400" dirty="0" smtClean="0">
                <a:latin typeface="+mj-lt"/>
              </a:rPr>
            </a:br>
            <a:endParaRPr lang="ru-RU" sz="2400" dirty="0">
              <a:latin typeface="+mj-lt"/>
            </a:endParaRPr>
          </a:p>
        </p:txBody>
      </p:sp>
      <p:graphicFrame>
        <p:nvGraphicFramePr>
          <p:cNvPr id="3" name="Содержимое 3"/>
          <p:cNvGraphicFramePr>
            <a:graphicFrameLocks noGrp="1"/>
          </p:cNvGraphicFramePr>
          <p:nvPr>
            <p:ph idx="4294967295"/>
            <p:extLst>
              <p:ext uri="{D42A27DB-BD31-4B8C-83A1-F6EECF244321}">
                <p14:modId xmlns:p14="http://schemas.microsoft.com/office/powerpoint/2010/main" val="3535133739"/>
              </p:ext>
            </p:extLst>
          </p:nvPr>
        </p:nvGraphicFramePr>
        <p:xfrm>
          <a:off x="690563" y="2290763"/>
          <a:ext cx="11420475" cy="649128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640080" y="384493"/>
            <a:ext cx="11521440" cy="1600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016" tIns="64008" rIns="128016" bIns="64008">
            <a:normAutofit/>
            <a:scene3d>
              <a:camera prst="orthographicFront"/>
              <a:lightRig rig="soft" dir="t">
                <a:rot lat="0" lon="0" rev="16800000"/>
              </a:lightRig>
            </a:scene3d>
            <a:sp3d prstMaterial="softEdge">
              <a:bevelT w="38100" h="38100"/>
            </a:sp3d>
          </a:bodyPr>
          <a:lstStyle/>
          <a:p>
            <a:pPr defTabSz="914400" eaLnBrk="1" fontAlgn="auto" hangingPunct="1">
              <a:spcAft>
                <a:spcPts val="0"/>
              </a:spcAft>
              <a:defRPr/>
            </a:pPr>
            <a:r>
              <a:rPr lang="ru-RU" sz="2400" dirty="0" smtClean="0">
                <a:solidFill>
                  <a:srgbClr val="C00000"/>
                </a:solidFill>
                <a:latin typeface="+mj-lt"/>
              </a:rPr>
              <a:t>Распределение бюджетных ассигнований</a:t>
            </a:r>
            <a:br>
              <a:rPr lang="ru-RU" sz="2400" dirty="0" smtClean="0">
                <a:solidFill>
                  <a:srgbClr val="C00000"/>
                </a:solidFill>
                <a:latin typeface="+mj-lt"/>
              </a:rPr>
            </a:br>
            <a:r>
              <a:rPr lang="ru-RU" sz="2400" dirty="0" smtClean="0">
                <a:solidFill>
                  <a:srgbClr val="C00000"/>
                </a:solidFill>
                <a:latin typeface="+mj-lt"/>
              </a:rPr>
              <a:t> по разделам расходов бюджета Майорского сельского поселения Орловского района на плановый период </a:t>
            </a:r>
            <a:r>
              <a:rPr lang="ru-RU" sz="2400" dirty="0" smtClean="0">
                <a:solidFill>
                  <a:srgbClr val="C00000"/>
                </a:solidFill>
                <a:latin typeface="+mj-lt"/>
              </a:rPr>
              <a:t>2018  </a:t>
            </a:r>
            <a:r>
              <a:rPr lang="ru-RU" sz="2400" dirty="0" smtClean="0">
                <a:solidFill>
                  <a:srgbClr val="C00000"/>
                </a:solidFill>
                <a:latin typeface="+mj-lt"/>
              </a:rPr>
              <a:t>год</a:t>
            </a:r>
            <a:r>
              <a:rPr lang="ru-RU" sz="2400" dirty="0" smtClean="0">
                <a:latin typeface="+mj-lt"/>
              </a:rPr>
              <a:t/>
            </a:r>
            <a:br>
              <a:rPr lang="ru-RU" sz="2400" dirty="0" smtClean="0">
                <a:latin typeface="+mj-lt"/>
              </a:rPr>
            </a:br>
            <a:endParaRPr lang="ru-RU" sz="2400" dirty="0">
              <a:latin typeface="+mj-lt"/>
            </a:endParaRPr>
          </a:p>
        </p:txBody>
      </p:sp>
      <p:graphicFrame>
        <p:nvGraphicFramePr>
          <p:cNvPr id="3" name="Содержимое 3"/>
          <p:cNvGraphicFramePr>
            <a:graphicFrameLocks noGrp="1"/>
          </p:cNvGraphicFramePr>
          <p:nvPr>
            <p:ph idx="4294967295"/>
            <p:extLst>
              <p:ext uri="{D42A27DB-BD31-4B8C-83A1-F6EECF244321}">
                <p14:modId xmlns:p14="http://schemas.microsoft.com/office/powerpoint/2010/main" val="167319020"/>
              </p:ext>
            </p:extLst>
          </p:nvPr>
        </p:nvGraphicFramePr>
        <p:xfrm>
          <a:off x="690563" y="2290763"/>
          <a:ext cx="11420475" cy="64912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839286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_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2_Апекс">
      <a:majorFont>
        <a:latin typeface=""/>
        <a:ea typeface=""/>
        <a:cs typeface=""/>
      </a:majorFont>
      <a:minorFont>
        <a:latin typeface=""/>
        <a:ea typeface=""/>
        <a:cs typeface=""/>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2472</TotalTime>
  <Words>630</Words>
  <Application>Microsoft Office PowerPoint</Application>
  <PresentationFormat>A3 (297x420 мм)</PresentationFormat>
  <Paragraphs>71</Paragraphs>
  <Slides>14</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14</vt:i4>
      </vt:variant>
    </vt:vector>
  </HeadingPairs>
  <TitlesOfParts>
    <vt:vector size="16" baseType="lpstr">
      <vt:lpstr>2_Апекс</vt:lpstr>
      <vt:lpstr>Диаграмма Microsoft Excel</vt:lpstr>
      <vt:lpstr>О бюджете Майорского сельского поселения  на 2017 год и на плановый период 2018 и 2019 годов</vt:lpstr>
      <vt:lpstr>Основные характеристики бюджета Майорского сельского поселения Орловского района на 2017 год с учетом уровня инфляции, не превышающего </vt:lpstr>
      <vt:lpstr>Основные характеристики бюджета Майорского сельского поселения Орловского района на плановый период 2018 год и 2019 год с учетом уровня инфляции, не превышающего </vt:lpstr>
      <vt:lpstr>Объем поступлений доходов бюджета Майорского сельского поселения                                                                     Орловского района на 2017 год</vt:lpstr>
      <vt:lpstr>Объем поступлений доходов бюджета Майорского сельского поселения                                                                     Орловского района на 2018 год</vt:lpstr>
      <vt:lpstr>Объем поступлений доходов бюджета Майорского сельского поселения                                                                     Орловского района на 2019 год</vt:lpstr>
      <vt:lpstr>Нормативы распределения неналоговых доходов  в бюджет Майорского сельского поселения Орловского района на  2017 год  и плановый 2018 и 2019 год </vt:lpstr>
      <vt:lpstr>Распределение бюджетных ассигнований  по разделам расходов бюджета Майорского сельского поселения Орловского района на плановый период 2017  год </vt:lpstr>
      <vt:lpstr>Распределение бюджетных ассигнований  по разделам расходов бюджета Майорского сельского поселения Орловского района на плановый период 2018  год </vt:lpstr>
      <vt:lpstr>Распределение бюджетных ассигнований  по разделам расходов бюджета Майорского сельского поселения Орловского района на плановый период 2019  год </vt:lpstr>
      <vt:lpstr>  Распределение бюджетных ассигнований  по муниципальным программам Майорского сельского поселения  Орловского района на 2017 год   </vt:lpstr>
      <vt:lpstr>  Иные межбюджетные трансферты,  передаваемые из бюджета Майорского сельского поселения   Орловского района в бюджет Орловского района  и  направляемых  на  финансирование  расходов, связанных с осуществлением части полномочий органов местного самоуправления на 2016 год </vt:lpstr>
      <vt:lpstr>Распределение субвенций бюджету Майорского сельского поселения Орловского района  из Фонда компенсаций областного бюджета на 2017 год и плановый период 2018 и 2019 годов </vt:lpstr>
      <vt:lpstr>Распределение иных межбюджетных трансфертов бюджету Майорского сельского поселения Орловского района для софинансирования расходных обязательств, возникающих при выполнении полномочий органов местного самоуправления по  вопросам местного значения на 2019 год  за счет субсидий областного бюджета  (с долей местного бюджета</vt:lpstr>
    </vt:vector>
  </TitlesOfParts>
  <Manager>Солохов И. В.</Manager>
  <Company>НЦУКС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Паспорт территории города Белгорода Белгородской области</dc:title>
  <dc:creator>Пучков М. В.</dc:creator>
  <cp:lastModifiedBy>User</cp:lastModifiedBy>
  <cp:revision>219</cp:revision>
  <dcterms:created xsi:type="dcterms:W3CDTF">2009-06-17T06:08:07Z</dcterms:created>
  <dcterms:modified xsi:type="dcterms:W3CDTF">2017-02-08T12:10:55Z</dcterms:modified>
</cp:coreProperties>
</file>