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6"/>
  </p:notesMasterIdLst>
  <p:sldIdLst>
    <p:sldId id="273" r:id="rId2"/>
    <p:sldId id="274" r:id="rId3"/>
    <p:sldId id="275" r:id="rId4"/>
    <p:sldId id="259" r:id="rId5"/>
    <p:sldId id="276" r:id="rId6"/>
    <p:sldId id="277" r:id="rId7"/>
    <p:sldId id="261" r:id="rId8"/>
    <p:sldId id="263" r:id="rId9"/>
    <p:sldId id="278" r:id="rId10"/>
    <p:sldId id="279" r:id="rId11"/>
    <p:sldId id="265" r:id="rId12"/>
    <p:sldId id="269" r:id="rId13"/>
    <p:sldId id="270" r:id="rId14"/>
    <p:sldId id="272" r:id="rId15"/>
  </p:sldIdLst>
  <p:sldSz cx="12801600" cy="9601200" type="A3"/>
  <p:notesSz cx="6669088" cy="9928225"/>
  <p:defaultTextStyle>
    <a:defPPr>
      <a:defRPr lang="ru-RU"/>
    </a:defPPr>
    <a:lvl1pPr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1pPr>
    <a:lvl2pPr marL="457145"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2pPr>
    <a:lvl3pPr marL="91429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3pPr>
    <a:lvl4pPr marL="1371436"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4pPr>
    <a:lvl5pPr marL="1828581"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5pPr>
    <a:lvl6pPr marL="2285725" algn="l" defTabSz="914290" rtl="0" eaLnBrk="1" latinLnBrk="0" hangingPunct="1">
      <a:defRPr sz="2400" kern="1200">
        <a:solidFill>
          <a:schemeClr val="tx1"/>
        </a:solidFill>
        <a:latin typeface="Times New Roman" pitchFamily="18" charset="0"/>
        <a:ea typeface="+mn-ea"/>
        <a:cs typeface="+mn-cs"/>
      </a:defRPr>
    </a:lvl6pPr>
    <a:lvl7pPr marL="2742870" algn="l" defTabSz="914290" rtl="0" eaLnBrk="1" latinLnBrk="0" hangingPunct="1">
      <a:defRPr sz="2400" kern="1200">
        <a:solidFill>
          <a:schemeClr val="tx1"/>
        </a:solidFill>
        <a:latin typeface="Times New Roman" pitchFamily="18" charset="0"/>
        <a:ea typeface="+mn-ea"/>
        <a:cs typeface="+mn-cs"/>
      </a:defRPr>
    </a:lvl7pPr>
    <a:lvl8pPr marL="3200016" algn="l" defTabSz="914290" rtl="0" eaLnBrk="1" latinLnBrk="0" hangingPunct="1">
      <a:defRPr sz="2400" kern="1200">
        <a:solidFill>
          <a:schemeClr val="tx1"/>
        </a:solidFill>
        <a:latin typeface="Times New Roman" pitchFamily="18" charset="0"/>
        <a:ea typeface="+mn-ea"/>
        <a:cs typeface="+mn-cs"/>
      </a:defRPr>
    </a:lvl8pPr>
    <a:lvl9pPr marL="3657161" algn="l" defTabSz="91429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8111A"/>
    <a:srgbClr val="CCFF33"/>
    <a:srgbClr val="FFFF00"/>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88" autoAdjust="0"/>
    <p:restoredTop sz="93651" autoAdjust="0"/>
  </p:normalViewPr>
  <p:slideViewPr>
    <p:cSldViewPr>
      <p:cViewPr>
        <p:scale>
          <a:sx n="50" d="100"/>
          <a:sy n="50" d="100"/>
        </p:scale>
        <p:origin x="-2562" y="-930"/>
      </p:cViewPr>
      <p:guideLst>
        <p:guide orient="horz" pos="3024"/>
        <p:guide pos="4032"/>
      </p:guideLst>
    </p:cSldViewPr>
  </p:slideViewPr>
  <p:outlineViewPr>
    <p:cViewPr>
      <p:scale>
        <a:sx n="33" d="100"/>
        <a:sy n="33" d="100"/>
      </p:scale>
      <p:origin x="6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6"/>
  <c:chart>
    <c:title>
      <c:layout/>
    </c:title>
    <c:view3D>
      <c:depthPercent val="100"/>
      <c:rAngAx val="1"/>
    </c:view3D>
    <c:plotArea>
      <c:layout/>
      <c:bar3DChart>
        <c:barDir val="col"/>
        <c:grouping val="stacked"/>
        <c:ser>
          <c:idx val="0"/>
          <c:order val="0"/>
          <c:tx>
            <c:strRef>
              <c:f>Лист1!$B$1</c:f>
              <c:strCache>
                <c:ptCount val="1"/>
                <c:pt idx="0">
                  <c:v>норматив в процентах</c:v>
                </c:pt>
              </c:strCache>
            </c:strRef>
          </c:tx>
          <c:cat>
            <c:strRef>
              <c:f>Лист1!$A$2:$A$3</c:f>
              <c:strCache>
                <c:ptCount val="2"/>
                <c:pt idx="0">
                  <c:v>невыясненые поступления, зачисляемые в бюджет</c:v>
                </c:pt>
                <c:pt idx="1">
                  <c:v>прочие неналоговые доходы бюджеты поселения</c:v>
                </c:pt>
              </c:strCache>
            </c:strRef>
          </c:cat>
          <c:val>
            <c:numRef>
              <c:f>Лист1!$B$2:$B$3</c:f>
              <c:numCache>
                <c:formatCode>0%</c:formatCode>
                <c:ptCount val="2"/>
                <c:pt idx="0">
                  <c:v>1</c:v>
                </c:pt>
                <c:pt idx="1">
                  <c:v>1</c:v>
                </c:pt>
              </c:numCache>
            </c:numRef>
          </c:val>
        </c:ser>
        <c:shape val="box"/>
        <c:axId val="96402432"/>
        <c:axId val="96953088"/>
        <c:axId val="0"/>
      </c:bar3DChart>
      <c:catAx>
        <c:axId val="96402432"/>
        <c:scaling>
          <c:orientation val="minMax"/>
        </c:scaling>
        <c:axPos val="b"/>
        <c:numFmt formatCode="General" sourceLinked="1"/>
        <c:tickLblPos val="nextTo"/>
        <c:crossAx val="96953088"/>
        <c:crosses val="autoZero"/>
        <c:auto val="1"/>
        <c:lblAlgn val="ctr"/>
        <c:lblOffset val="100"/>
      </c:catAx>
      <c:valAx>
        <c:axId val="96953088"/>
        <c:scaling>
          <c:orientation val="minMax"/>
        </c:scaling>
        <c:axPos val="l"/>
        <c:majorGridlines/>
        <c:numFmt formatCode="0%" sourceLinked="1"/>
        <c:tickLblPos val="nextTo"/>
        <c:crossAx val="96402432"/>
        <c:crosses val="autoZero"/>
        <c:crossBetween val="between"/>
      </c:valAx>
    </c:plotArea>
    <c:legend>
      <c:legendPos val="r"/>
      <c:layout/>
    </c:legend>
    <c:plotVisOnly val="1"/>
    <c:dispBlanksAs val="gap"/>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5"/>
  <c:chart>
    <c:title>
      <c:layout/>
    </c:title>
    <c:view3D>
      <c:rotX val="30"/>
      <c:perspective val="30"/>
    </c:view3D>
    <c:plotArea>
      <c:layout/>
      <c:pie3DChart>
        <c:varyColors val="1"/>
        <c:ser>
          <c:idx val="0"/>
          <c:order val="0"/>
          <c:tx>
            <c:strRef>
              <c:f>Лист1!$B$1</c:f>
              <c:strCache>
                <c:ptCount val="1"/>
                <c:pt idx="0">
                  <c:v>Тыс. рублей</c:v>
                </c:pt>
              </c:strCache>
            </c:strRef>
          </c:tx>
          <c:explosion val="25"/>
          <c:cat>
            <c:strRef>
              <c:f>Лист1!$A$2:$A$10</c:f>
              <c:strCache>
                <c:ptCount val="9"/>
                <c:pt idx="0">
                  <c:v>Общегосударственные вопросы</c:v>
                </c:pt>
                <c:pt idx="1">
                  <c:v>Национальная оборона</c:v>
                </c:pt>
                <c:pt idx="2">
                  <c:v>Национальная безопасность и провоохранительная деятельность</c:v>
                </c:pt>
                <c:pt idx="3">
                  <c:v>Национальная экономика</c:v>
                </c:pt>
                <c:pt idx="4">
                  <c:v>Жилищно-коммунальное хозяйство</c:v>
                </c:pt>
                <c:pt idx="5">
                  <c:v>Образование</c:v>
                </c:pt>
                <c:pt idx="6">
                  <c:v>Культура, кинематография</c:v>
                </c:pt>
                <c:pt idx="7">
                  <c:v>Социальная политика</c:v>
                </c:pt>
                <c:pt idx="8">
                  <c:v>Физическая культура и спорт</c:v>
                </c:pt>
              </c:strCache>
            </c:strRef>
          </c:cat>
          <c:val>
            <c:numRef>
              <c:f>Лист1!$B$2:$B$10</c:f>
              <c:numCache>
                <c:formatCode>General</c:formatCode>
                <c:ptCount val="9"/>
                <c:pt idx="0">
                  <c:v>4062.8</c:v>
                </c:pt>
                <c:pt idx="1">
                  <c:v>81.400000000000006</c:v>
                </c:pt>
                <c:pt idx="2">
                  <c:v>25</c:v>
                </c:pt>
                <c:pt idx="3">
                  <c:v>250</c:v>
                </c:pt>
                <c:pt idx="4">
                  <c:v>617.9</c:v>
                </c:pt>
                <c:pt idx="5">
                  <c:v>10</c:v>
                </c:pt>
                <c:pt idx="6">
                  <c:v>1968.9</c:v>
                </c:pt>
                <c:pt idx="7">
                  <c:v>70</c:v>
                </c:pt>
                <c:pt idx="8">
                  <c:v>20</c:v>
                </c:pt>
              </c:numCache>
            </c:numRef>
          </c:val>
        </c:ser>
      </c:pie3DChart>
    </c:plotArea>
    <c:legend>
      <c:legendPos val="r"/>
      <c:layout>
        <c:manualLayout>
          <c:xMode val="edge"/>
          <c:yMode val="edge"/>
          <c:x val="0.66806170496411088"/>
          <c:y val="0.12224370914427299"/>
          <c:w val="0.32526606818017656"/>
          <c:h val="0.87775629085572704"/>
        </c:manualLayout>
      </c:layout>
    </c:legend>
    <c:plotVisOnly val="1"/>
    <c:dispBlanksAs val="zero"/>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layout/>
    </c:title>
    <c:view3D>
      <c:rotX val="30"/>
      <c:perspective val="30"/>
    </c:view3D>
    <c:plotArea>
      <c:layout/>
      <c:pie3DChart>
        <c:varyColors val="1"/>
        <c:ser>
          <c:idx val="0"/>
          <c:order val="0"/>
          <c:tx>
            <c:strRef>
              <c:f>Лист1!$B$1</c:f>
              <c:strCache>
                <c:ptCount val="1"/>
                <c:pt idx="0">
                  <c:v>Тыс. рублей</c:v>
                </c:pt>
              </c:strCache>
            </c:strRef>
          </c:tx>
          <c:explosion val="33"/>
          <c:cat>
            <c:strRef>
              <c:f>Лист1!$A$2:$A$10</c:f>
              <c:strCache>
                <c:ptCount val="9"/>
                <c:pt idx="0">
                  <c:v>Общегосударственные вопросы</c:v>
                </c:pt>
                <c:pt idx="1">
                  <c:v>Национальная оборона</c:v>
                </c:pt>
                <c:pt idx="2">
                  <c:v>Национальная безопасность и провоохранительная деятельность</c:v>
                </c:pt>
                <c:pt idx="3">
                  <c:v>Национальная экономика</c:v>
                </c:pt>
                <c:pt idx="4">
                  <c:v>Жилищно-коммунальное хозяйство</c:v>
                </c:pt>
                <c:pt idx="5">
                  <c:v>Образование</c:v>
                </c:pt>
                <c:pt idx="6">
                  <c:v>Культура, кинематография</c:v>
                </c:pt>
                <c:pt idx="7">
                  <c:v>Социальная политика</c:v>
                </c:pt>
                <c:pt idx="8">
                  <c:v>Физическая культура и спорт</c:v>
                </c:pt>
              </c:strCache>
            </c:strRef>
          </c:cat>
          <c:val>
            <c:numRef>
              <c:f>Лист1!$B$2:$B$10</c:f>
              <c:numCache>
                <c:formatCode>General</c:formatCode>
                <c:ptCount val="9"/>
                <c:pt idx="0">
                  <c:v>3932.4</c:v>
                </c:pt>
                <c:pt idx="1">
                  <c:v>82.9</c:v>
                </c:pt>
                <c:pt idx="2">
                  <c:v>0</c:v>
                </c:pt>
                <c:pt idx="3">
                  <c:v>250</c:v>
                </c:pt>
                <c:pt idx="4">
                  <c:v>50</c:v>
                </c:pt>
                <c:pt idx="5">
                  <c:v>0</c:v>
                </c:pt>
                <c:pt idx="6">
                  <c:v>6460.2</c:v>
                </c:pt>
                <c:pt idx="7">
                  <c:v>0</c:v>
                </c:pt>
                <c:pt idx="8">
                  <c:v>0</c:v>
                </c:pt>
              </c:numCache>
            </c:numRef>
          </c:val>
        </c:ser>
      </c:pie3DChart>
      <c:spPr>
        <a:noFill/>
        <a:ln w="25386">
          <a:noFill/>
        </a:ln>
      </c:spPr>
    </c:plotArea>
    <c:legend>
      <c:legendPos val="r"/>
      <c:layout>
        <c:manualLayout>
          <c:xMode val="edge"/>
          <c:yMode val="edge"/>
          <c:x val="0.66806170496411088"/>
          <c:y val="0.12224370914427299"/>
          <c:w val="0.32526606818017656"/>
          <c:h val="0.87775629085572704"/>
        </c:manualLayout>
      </c:layout>
    </c:legend>
    <c:plotVisOnly val="1"/>
    <c:dispBlanksAs val="zero"/>
  </c:chart>
  <c:txPr>
    <a:bodyPr/>
    <a:lstStyle/>
    <a:p>
      <a:pPr>
        <a:defRPr sz="1799"/>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3"/>
  <c:chart>
    <c:title>
      <c:layout/>
    </c:title>
    <c:view3D>
      <c:rotX val="30"/>
      <c:perspective val="30"/>
    </c:view3D>
    <c:plotArea>
      <c:layout/>
      <c:pie3DChart>
        <c:varyColors val="1"/>
        <c:ser>
          <c:idx val="0"/>
          <c:order val="0"/>
          <c:tx>
            <c:strRef>
              <c:f>Лист1!$B$1</c:f>
              <c:strCache>
                <c:ptCount val="1"/>
                <c:pt idx="0">
                  <c:v>Тыс. рублей</c:v>
                </c:pt>
              </c:strCache>
            </c:strRef>
          </c:tx>
          <c:explosion val="25"/>
          <c:cat>
            <c:strRef>
              <c:f>Лист1!$A$2:$A$10</c:f>
              <c:strCache>
                <c:ptCount val="9"/>
                <c:pt idx="0">
                  <c:v>Общегосударственные вопросы</c:v>
                </c:pt>
                <c:pt idx="1">
                  <c:v>Национальная оборона</c:v>
                </c:pt>
                <c:pt idx="2">
                  <c:v>Национальная безопасность и провоохранительная деятельность</c:v>
                </c:pt>
                <c:pt idx="3">
                  <c:v>Национальная экономика</c:v>
                </c:pt>
                <c:pt idx="4">
                  <c:v>Жилищно-коммунальное хозяйство</c:v>
                </c:pt>
                <c:pt idx="5">
                  <c:v>Образование</c:v>
                </c:pt>
                <c:pt idx="6">
                  <c:v>Культура, кинематография</c:v>
                </c:pt>
                <c:pt idx="7">
                  <c:v>Социальная политика</c:v>
                </c:pt>
                <c:pt idx="8">
                  <c:v>Физическая культура и спорт</c:v>
                </c:pt>
              </c:strCache>
            </c:strRef>
          </c:cat>
          <c:val>
            <c:numRef>
              <c:f>Лист1!$B$2:$B$10</c:f>
              <c:numCache>
                <c:formatCode>General</c:formatCode>
                <c:ptCount val="9"/>
                <c:pt idx="0">
                  <c:v>3600.8</c:v>
                </c:pt>
                <c:pt idx="1">
                  <c:v>88</c:v>
                </c:pt>
                <c:pt idx="2">
                  <c:v>0</c:v>
                </c:pt>
                <c:pt idx="3">
                  <c:v>250</c:v>
                </c:pt>
                <c:pt idx="4">
                  <c:v>0</c:v>
                </c:pt>
                <c:pt idx="5">
                  <c:v>0</c:v>
                </c:pt>
                <c:pt idx="6">
                  <c:v>1223.2</c:v>
                </c:pt>
                <c:pt idx="7">
                  <c:v>0</c:v>
                </c:pt>
                <c:pt idx="8">
                  <c:v>0</c:v>
                </c:pt>
              </c:numCache>
            </c:numRef>
          </c:val>
        </c:ser>
      </c:pie3DChart>
    </c:plotArea>
    <c:legend>
      <c:legendPos val="r"/>
      <c:layout>
        <c:manualLayout>
          <c:xMode val="edge"/>
          <c:yMode val="edge"/>
          <c:x val="0.66806170496411088"/>
          <c:y val="0.12224370914427299"/>
          <c:w val="0.32526606818017656"/>
          <c:h val="0.87775629085572704"/>
        </c:manualLayout>
      </c:layout>
    </c:legend>
    <c:plotVisOnly val="1"/>
    <c:dispBlanksAs val="zero"/>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style val="6"/>
  <c:chart>
    <c:view3D>
      <c:depthPercent val="100"/>
      <c:rAngAx val="1"/>
    </c:view3D>
    <c:plotArea>
      <c:layout/>
      <c:bar3DChart>
        <c:barDir val="col"/>
        <c:grouping val="standard"/>
        <c:ser>
          <c:idx val="0"/>
          <c:order val="0"/>
          <c:tx>
            <c:strRef>
              <c:f>Лист1!$B$1</c:f>
              <c:strCache>
                <c:ptCount val="1"/>
                <c:pt idx="0">
                  <c:v>2020</c:v>
                </c:pt>
              </c:strCache>
            </c:strRef>
          </c:tx>
          <c:cat>
            <c:strRef>
              <c:f>Лист1!$A$2</c:f>
              <c:strCache>
                <c:ptCount val="1"/>
                <c:pt idx="0">
                  <c:v>Дорожная деятельность</c:v>
                </c:pt>
              </c:strCache>
            </c:strRef>
          </c:cat>
          <c:val>
            <c:numRef>
              <c:f>Лист1!$B$2</c:f>
              <c:numCache>
                <c:formatCode>General</c:formatCode>
                <c:ptCount val="1"/>
                <c:pt idx="0">
                  <c:v>250</c:v>
                </c:pt>
              </c:numCache>
            </c:numRef>
          </c:val>
        </c:ser>
        <c:ser>
          <c:idx val="1"/>
          <c:order val="1"/>
          <c:tx>
            <c:strRef>
              <c:f>Лист1!$C$1</c:f>
              <c:strCache>
                <c:ptCount val="1"/>
                <c:pt idx="0">
                  <c:v>2021</c:v>
                </c:pt>
              </c:strCache>
            </c:strRef>
          </c:tx>
          <c:cat>
            <c:strRef>
              <c:f>Лист1!$A$2</c:f>
              <c:strCache>
                <c:ptCount val="1"/>
                <c:pt idx="0">
                  <c:v>Дорожная деятельность</c:v>
                </c:pt>
              </c:strCache>
            </c:strRef>
          </c:cat>
          <c:val>
            <c:numRef>
              <c:f>Лист1!$C$2</c:f>
              <c:numCache>
                <c:formatCode>General</c:formatCode>
                <c:ptCount val="1"/>
                <c:pt idx="0">
                  <c:v>250</c:v>
                </c:pt>
              </c:numCache>
            </c:numRef>
          </c:val>
        </c:ser>
        <c:ser>
          <c:idx val="2"/>
          <c:order val="2"/>
          <c:tx>
            <c:strRef>
              <c:f>Лист1!$D$1</c:f>
              <c:strCache>
                <c:ptCount val="1"/>
                <c:pt idx="0">
                  <c:v>2022</c:v>
                </c:pt>
              </c:strCache>
            </c:strRef>
          </c:tx>
          <c:cat>
            <c:strRef>
              <c:f>Лист1!$A$2</c:f>
              <c:strCache>
                <c:ptCount val="1"/>
                <c:pt idx="0">
                  <c:v>Дорожная деятельность</c:v>
                </c:pt>
              </c:strCache>
            </c:strRef>
          </c:cat>
          <c:val>
            <c:numRef>
              <c:f>Лист1!$D$2</c:f>
              <c:numCache>
                <c:formatCode>General</c:formatCode>
                <c:ptCount val="1"/>
                <c:pt idx="0">
                  <c:v>250</c:v>
                </c:pt>
              </c:numCache>
            </c:numRef>
          </c:val>
        </c:ser>
        <c:shape val="pyramid"/>
        <c:axId val="100394496"/>
        <c:axId val="100396032"/>
        <c:axId val="88770304"/>
      </c:bar3DChart>
      <c:catAx>
        <c:axId val="100394496"/>
        <c:scaling>
          <c:orientation val="minMax"/>
        </c:scaling>
        <c:axPos val="b"/>
        <c:numFmt formatCode="General" sourceLinked="1"/>
        <c:tickLblPos val="nextTo"/>
        <c:crossAx val="100396032"/>
        <c:crosses val="autoZero"/>
        <c:auto val="1"/>
        <c:lblAlgn val="ctr"/>
        <c:lblOffset val="100"/>
      </c:catAx>
      <c:valAx>
        <c:axId val="100396032"/>
        <c:scaling>
          <c:orientation val="minMax"/>
        </c:scaling>
        <c:axPos val="l"/>
        <c:majorGridlines/>
        <c:numFmt formatCode="General" sourceLinked="1"/>
        <c:tickLblPos val="nextTo"/>
        <c:crossAx val="100394496"/>
        <c:crosses val="autoZero"/>
        <c:crossBetween val="between"/>
      </c:valAx>
      <c:serAx>
        <c:axId val="88770304"/>
        <c:scaling>
          <c:orientation val="minMax"/>
        </c:scaling>
        <c:axPos val="b"/>
        <c:tickLblPos val="nextTo"/>
        <c:crossAx val="100396032"/>
        <c:crosses val="autoZero"/>
      </c:serAx>
    </c:plotArea>
    <c:legend>
      <c:legendPos val="r"/>
      <c:layout/>
    </c:legend>
    <c:plotVisOnly val="1"/>
    <c:dispBlanksAs val="gap"/>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CCACD-A8A5-4772-BF26-4DF2DBAC9E2D}" type="doc">
      <dgm:prSet loTypeId="urn:microsoft.com/office/officeart/2005/8/layout/vList2" loCatId="list" qsTypeId="urn:microsoft.com/office/officeart/2005/8/quickstyle/simple4" qsCatId="simple" csTypeId="urn:microsoft.com/office/officeart/2005/8/colors/colorful4" csCatId="colorful" phldr="1"/>
      <dgm:spPr/>
      <dgm:t>
        <a:bodyPr/>
        <a:lstStyle/>
        <a:p>
          <a:endParaRPr lang="ru-RU"/>
        </a:p>
      </dgm:t>
    </dgm:pt>
    <dgm:pt modelId="{5F5F8037-2FCA-4CD5-8C4B-87E14D257E40}">
      <dgm:prSet phldrT="[Текст]"/>
      <dgm:spPr/>
      <dgm:t>
        <a:bodyPr/>
        <a:lstStyle/>
        <a:p>
          <a:r>
            <a:rPr lang="ru-RU" dirty="0" smtClean="0"/>
            <a:t>Субвенция  на осуществление государственных полномочий по первичному воинскому учету на территориях, где отсутствуют военные комиссариаты – 2020 год – 81,4 тыс. рублей; 2021 год – 82,9 тыс. рублей; 2022 год- 88,0 тыс. рублей.</a:t>
          </a:r>
          <a:endParaRPr lang="ru-RU" dirty="0"/>
        </a:p>
      </dgm:t>
    </dgm:pt>
    <dgm:pt modelId="{D4FBF85A-7B09-4D4D-8056-5D4393E68BFA}" type="parTrans" cxnId="{F9CB4ED6-4768-4524-9A3D-3A98639526B7}">
      <dgm:prSet/>
      <dgm:spPr/>
      <dgm:t>
        <a:bodyPr/>
        <a:lstStyle/>
        <a:p>
          <a:endParaRPr lang="ru-RU"/>
        </a:p>
      </dgm:t>
    </dgm:pt>
    <dgm:pt modelId="{93B63D50-9761-4672-8551-2820A0031B14}" type="sibTrans" cxnId="{F9CB4ED6-4768-4524-9A3D-3A98639526B7}">
      <dgm:prSet/>
      <dgm:spPr/>
      <dgm:t>
        <a:bodyPr/>
        <a:lstStyle/>
        <a:p>
          <a:endParaRPr lang="ru-RU"/>
        </a:p>
      </dgm:t>
    </dgm:pt>
    <dgm:pt modelId="{A7C7EF3D-26D6-4C87-8E88-7FF8768CD4A3}">
      <dgm:prSet phldrT="[Текст]"/>
      <dgm:spPr/>
      <dgm:t>
        <a:bodyPr/>
        <a:lstStyle/>
        <a:p>
          <a:r>
            <a:rPr lang="ru-RU"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dirty="0"/>
        </a:p>
      </dgm:t>
    </dgm:pt>
    <dgm:pt modelId="{1A7452BA-8371-4153-A2BD-0F4C2C7F70CA}" type="parTrans" cxnId="{A8D37039-92ED-4731-9B8C-9F8E32EB801F}">
      <dgm:prSet/>
      <dgm:spPr/>
      <dgm:t>
        <a:bodyPr/>
        <a:lstStyle/>
        <a:p>
          <a:endParaRPr lang="ru-RU"/>
        </a:p>
      </dgm:t>
    </dgm:pt>
    <dgm:pt modelId="{F8608AA0-A4BD-414E-B053-CF39CF8DB891}" type="sibTrans" cxnId="{A8D37039-92ED-4731-9B8C-9F8E32EB801F}">
      <dgm:prSet/>
      <dgm:spPr/>
      <dgm:t>
        <a:bodyPr/>
        <a:lstStyle/>
        <a:p>
          <a:endParaRPr lang="ru-RU"/>
        </a:p>
      </dgm:t>
    </dgm:pt>
    <dgm:pt modelId="{428BE228-85D8-4CF2-B18A-B0E496DC7DAC}" type="pres">
      <dgm:prSet presAssocID="{942CCACD-A8A5-4772-BF26-4DF2DBAC9E2D}" presName="linear" presStyleCnt="0">
        <dgm:presLayoutVars>
          <dgm:animLvl val="lvl"/>
          <dgm:resizeHandles val="exact"/>
        </dgm:presLayoutVars>
      </dgm:prSet>
      <dgm:spPr/>
      <dgm:t>
        <a:bodyPr/>
        <a:lstStyle/>
        <a:p>
          <a:endParaRPr lang="ru-RU"/>
        </a:p>
      </dgm:t>
    </dgm:pt>
    <dgm:pt modelId="{CFFD4441-E0F6-4098-8BCC-C5EA05E0D2B6}" type="pres">
      <dgm:prSet presAssocID="{5F5F8037-2FCA-4CD5-8C4B-87E14D257E40}" presName="parentText" presStyleLbl="node1" presStyleIdx="0" presStyleCnt="2">
        <dgm:presLayoutVars>
          <dgm:chMax val="0"/>
          <dgm:bulletEnabled val="1"/>
        </dgm:presLayoutVars>
      </dgm:prSet>
      <dgm:spPr/>
      <dgm:t>
        <a:bodyPr/>
        <a:lstStyle/>
        <a:p>
          <a:endParaRPr lang="ru-RU"/>
        </a:p>
      </dgm:t>
    </dgm:pt>
    <dgm:pt modelId="{ED554163-E13B-42B9-879C-29A315604E28}" type="pres">
      <dgm:prSet presAssocID="{93B63D50-9761-4672-8551-2820A0031B14}" presName="spacer" presStyleCnt="0"/>
      <dgm:spPr/>
      <dgm:t>
        <a:bodyPr/>
        <a:lstStyle/>
        <a:p>
          <a:endParaRPr lang="ru-RU"/>
        </a:p>
      </dgm:t>
    </dgm:pt>
    <dgm:pt modelId="{D8E21CD3-4DE0-47E3-A5D7-82984249EA72}" type="pres">
      <dgm:prSet presAssocID="{A7C7EF3D-26D6-4C87-8E88-7FF8768CD4A3}" presName="parentText" presStyleLbl="node1" presStyleIdx="1" presStyleCnt="2">
        <dgm:presLayoutVars>
          <dgm:chMax val="0"/>
          <dgm:bulletEnabled val="1"/>
        </dgm:presLayoutVars>
      </dgm:prSet>
      <dgm:spPr/>
      <dgm:t>
        <a:bodyPr/>
        <a:lstStyle/>
        <a:p>
          <a:endParaRPr lang="ru-RU"/>
        </a:p>
      </dgm:t>
    </dgm:pt>
  </dgm:ptLst>
  <dgm:cxnLst>
    <dgm:cxn modelId="{944B3127-414C-4757-B68B-FE18D0DE53C6}" type="presOf" srcId="{5F5F8037-2FCA-4CD5-8C4B-87E14D257E40}" destId="{CFFD4441-E0F6-4098-8BCC-C5EA05E0D2B6}" srcOrd="0" destOrd="0" presId="urn:microsoft.com/office/officeart/2005/8/layout/vList2"/>
    <dgm:cxn modelId="{3C9DF576-CD09-4EEF-867D-856BF4352597}" type="presOf" srcId="{A7C7EF3D-26D6-4C87-8E88-7FF8768CD4A3}" destId="{D8E21CD3-4DE0-47E3-A5D7-82984249EA72}" srcOrd="0" destOrd="0" presId="urn:microsoft.com/office/officeart/2005/8/layout/vList2"/>
    <dgm:cxn modelId="{A8D37039-92ED-4731-9B8C-9F8E32EB801F}" srcId="{942CCACD-A8A5-4772-BF26-4DF2DBAC9E2D}" destId="{A7C7EF3D-26D6-4C87-8E88-7FF8768CD4A3}" srcOrd="1" destOrd="0" parTransId="{1A7452BA-8371-4153-A2BD-0F4C2C7F70CA}" sibTransId="{F8608AA0-A4BD-414E-B053-CF39CF8DB891}"/>
    <dgm:cxn modelId="{9FA7B8B6-323A-44C3-8CBC-66489023C004}" type="presOf" srcId="{942CCACD-A8A5-4772-BF26-4DF2DBAC9E2D}" destId="{428BE228-85D8-4CF2-B18A-B0E496DC7DAC}" srcOrd="0" destOrd="0" presId="urn:microsoft.com/office/officeart/2005/8/layout/vList2"/>
    <dgm:cxn modelId="{F9CB4ED6-4768-4524-9A3D-3A98639526B7}" srcId="{942CCACD-A8A5-4772-BF26-4DF2DBAC9E2D}" destId="{5F5F8037-2FCA-4CD5-8C4B-87E14D257E40}" srcOrd="0" destOrd="0" parTransId="{D4FBF85A-7B09-4D4D-8056-5D4393E68BFA}" sibTransId="{93B63D50-9761-4672-8551-2820A0031B14}"/>
    <dgm:cxn modelId="{A9BED1CF-F8B3-49D4-9593-C7AA46AAD19A}" type="presParOf" srcId="{428BE228-85D8-4CF2-B18A-B0E496DC7DAC}" destId="{CFFD4441-E0F6-4098-8BCC-C5EA05E0D2B6}" srcOrd="0" destOrd="0" presId="urn:microsoft.com/office/officeart/2005/8/layout/vList2"/>
    <dgm:cxn modelId="{38885FE4-2F3C-4DA5-983C-3F8BDFB61BE1}" type="presParOf" srcId="{428BE228-85D8-4CF2-B18A-B0E496DC7DAC}" destId="{ED554163-E13B-42B9-879C-29A315604E28}" srcOrd="1" destOrd="0" presId="urn:microsoft.com/office/officeart/2005/8/layout/vList2"/>
    <dgm:cxn modelId="{14E944AA-D444-410E-8D9C-CA3F217CB384}" type="presParOf" srcId="{428BE228-85D8-4CF2-B18A-B0E496DC7DAC}" destId="{D8E21CD3-4DE0-47E3-A5D7-82984249EA72}"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ECF47-B510-4909-AF40-8BEC44EE5B4F}" type="doc">
      <dgm:prSet loTypeId="urn:microsoft.com/office/officeart/2005/8/layout/hierarchy4" loCatId="list" qsTypeId="urn:microsoft.com/office/officeart/2005/8/quickstyle/simple1" qsCatId="simple" csTypeId="urn:microsoft.com/office/officeart/2005/8/colors/accent3_3" csCatId="accent3" phldr="1"/>
      <dgm:spPr/>
      <dgm:t>
        <a:bodyPr/>
        <a:lstStyle/>
        <a:p>
          <a:endParaRPr lang="ru-RU"/>
        </a:p>
      </dgm:t>
    </dgm:pt>
    <dgm:pt modelId="{E2BFD739-C869-4A9E-8749-10D74A7EDF83}">
      <dgm:prSet phldrT="[Текст]" custT="1"/>
      <dgm:spPr/>
      <dgm:t>
        <a:bodyPr/>
        <a:lstStyle/>
        <a:p>
          <a:r>
            <a:rPr lang="ru-RU" sz="3200" dirty="0" smtClean="0"/>
            <a:t>Капитальный ремонт  памятников</a:t>
          </a:r>
        </a:p>
        <a:p>
          <a:r>
            <a:rPr lang="ru-RU" sz="3200" dirty="0" smtClean="0"/>
            <a:t>   4,6 % - 278,3 тыс. рублей</a:t>
          </a:r>
          <a:endParaRPr lang="ru-RU" sz="3200" dirty="0"/>
        </a:p>
      </dgm:t>
    </dgm:pt>
    <dgm:pt modelId="{09C43BFC-46CB-47D2-A438-20A850B2DEE2}" type="sibTrans" cxnId="{5F0B3AAF-3D2A-4E6B-AF1B-9B393C10FEBE}">
      <dgm:prSet/>
      <dgm:spPr/>
      <dgm:t>
        <a:bodyPr/>
        <a:lstStyle/>
        <a:p>
          <a:endParaRPr lang="ru-RU"/>
        </a:p>
      </dgm:t>
    </dgm:pt>
    <dgm:pt modelId="{F31D2CCD-3ABD-4729-8F72-8E58023676A9}" type="parTrans" cxnId="{5F0B3AAF-3D2A-4E6B-AF1B-9B393C10FEBE}">
      <dgm:prSet/>
      <dgm:spPr/>
      <dgm:t>
        <a:bodyPr/>
        <a:lstStyle/>
        <a:p>
          <a:endParaRPr lang="ru-RU"/>
        </a:p>
      </dgm:t>
    </dgm:pt>
    <dgm:pt modelId="{F42848FA-B2DD-4C0C-A8C4-84345E35AEC4}">
      <dgm:prSet phldrT="[Текст]" custT="1"/>
      <dgm:spPr/>
      <dgm:t>
        <a:bodyPr/>
        <a:lstStyle/>
        <a:p>
          <a:r>
            <a:rPr lang="ru-RU" sz="3200" dirty="0" smtClean="0"/>
            <a:t>Капитальный ремонт  памятников   </a:t>
          </a:r>
        </a:p>
        <a:p>
          <a:r>
            <a:rPr lang="ru-RU" sz="3200" dirty="0" smtClean="0"/>
            <a:t>95,4% - 5770,1 тыс. рублей</a:t>
          </a:r>
          <a:endParaRPr lang="ru-RU" sz="3200" dirty="0"/>
        </a:p>
      </dgm:t>
    </dgm:pt>
    <dgm:pt modelId="{FB0240F7-2B98-44A4-A98C-E2BF999FE753}" type="sibTrans" cxnId="{409E7FEB-7EF1-4B08-9933-AFC2D0BFF7E2}">
      <dgm:prSet/>
      <dgm:spPr/>
      <dgm:t>
        <a:bodyPr/>
        <a:lstStyle/>
        <a:p>
          <a:endParaRPr lang="ru-RU"/>
        </a:p>
      </dgm:t>
    </dgm:pt>
    <dgm:pt modelId="{B7DA6664-0BEB-4309-BE0A-F13C07699EE8}" type="parTrans" cxnId="{409E7FEB-7EF1-4B08-9933-AFC2D0BFF7E2}">
      <dgm:prSet/>
      <dgm:spPr/>
      <dgm:t>
        <a:bodyPr/>
        <a:lstStyle/>
        <a:p>
          <a:endParaRPr lang="ru-RU"/>
        </a:p>
      </dgm:t>
    </dgm:pt>
    <dgm:pt modelId="{D73D5698-18CC-4E2B-97EC-3FC69DCE90F2}">
      <dgm:prSet phldrT="[Текст]" custT="1"/>
      <dgm:spPr/>
      <dgm:t>
        <a:bodyPr/>
        <a:lstStyle/>
        <a:p>
          <a:r>
            <a:rPr lang="ru-RU" sz="3200" dirty="0" smtClean="0"/>
            <a:t>Распределение межбюджетных трансфертов.</a:t>
          </a:r>
        </a:p>
        <a:p>
          <a:r>
            <a:rPr lang="ru-RU" sz="3200" dirty="0" smtClean="0"/>
            <a:t>Всего – 6048,4 тыс. рублей</a:t>
          </a:r>
          <a:endParaRPr lang="ru-RU" sz="3200" dirty="0"/>
        </a:p>
      </dgm:t>
    </dgm:pt>
    <dgm:pt modelId="{EC5FB5C9-578B-42B6-A143-42D027C28C56}" type="sibTrans" cxnId="{C42B91F8-C432-4F81-8157-6CC5D0CECFA9}">
      <dgm:prSet/>
      <dgm:spPr/>
      <dgm:t>
        <a:bodyPr/>
        <a:lstStyle/>
        <a:p>
          <a:endParaRPr lang="ru-RU"/>
        </a:p>
      </dgm:t>
    </dgm:pt>
    <dgm:pt modelId="{D48AC41F-EC25-4265-BA9B-B2436F15FE3B}" type="parTrans" cxnId="{C42B91F8-C432-4F81-8157-6CC5D0CECFA9}">
      <dgm:prSet/>
      <dgm:spPr/>
      <dgm:t>
        <a:bodyPr/>
        <a:lstStyle/>
        <a:p>
          <a:endParaRPr lang="ru-RU"/>
        </a:p>
      </dgm:t>
    </dgm:pt>
    <dgm:pt modelId="{E1BA3B7E-4219-4486-A4E9-D1097E5E0E7B}" type="pres">
      <dgm:prSet presAssocID="{8CDECF47-B510-4909-AF40-8BEC44EE5B4F}" presName="Name0" presStyleCnt="0">
        <dgm:presLayoutVars>
          <dgm:chPref val="1"/>
          <dgm:dir/>
          <dgm:animOne val="branch"/>
          <dgm:animLvl val="lvl"/>
          <dgm:resizeHandles/>
        </dgm:presLayoutVars>
      </dgm:prSet>
      <dgm:spPr/>
      <dgm:t>
        <a:bodyPr/>
        <a:lstStyle/>
        <a:p>
          <a:endParaRPr lang="ru-RU"/>
        </a:p>
      </dgm:t>
    </dgm:pt>
    <dgm:pt modelId="{469496AA-B418-4405-9E11-9AE06E2901A3}" type="pres">
      <dgm:prSet presAssocID="{D73D5698-18CC-4E2B-97EC-3FC69DCE90F2}" presName="vertOne" presStyleCnt="0"/>
      <dgm:spPr/>
      <dgm:t>
        <a:bodyPr/>
        <a:lstStyle/>
        <a:p>
          <a:endParaRPr lang="ru-RU"/>
        </a:p>
      </dgm:t>
    </dgm:pt>
    <dgm:pt modelId="{C2B1E58B-8B3E-488D-945F-E53307B91493}" type="pres">
      <dgm:prSet presAssocID="{D73D5698-18CC-4E2B-97EC-3FC69DCE90F2}" presName="txOne" presStyleLbl="node0" presStyleIdx="0" presStyleCnt="1" custLinFactNeighborX="-2092" custLinFactNeighborY="4907">
        <dgm:presLayoutVars>
          <dgm:chPref val="3"/>
        </dgm:presLayoutVars>
      </dgm:prSet>
      <dgm:spPr/>
      <dgm:t>
        <a:bodyPr/>
        <a:lstStyle/>
        <a:p>
          <a:endParaRPr lang="ru-RU"/>
        </a:p>
      </dgm:t>
    </dgm:pt>
    <dgm:pt modelId="{C8759A79-F211-4B15-93F1-8735BDA7EFE3}" type="pres">
      <dgm:prSet presAssocID="{D73D5698-18CC-4E2B-97EC-3FC69DCE90F2}" presName="parTransOne" presStyleCnt="0"/>
      <dgm:spPr/>
      <dgm:t>
        <a:bodyPr/>
        <a:lstStyle/>
        <a:p>
          <a:endParaRPr lang="ru-RU"/>
        </a:p>
      </dgm:t>
    </dgm:pt>
    <dgm:pt modelId="{E24D5C44-D939-4BC2-B07B-DB4A219FF62E}" type="pres">
      <dgm:prSet presAssocID="{D73D5698-18CC-4E2B-97EC-3FC69DCE90F2}" presName="horzOne" presStyleCnt="0"/>
      <dgm:spPr/>
      <dgm:t>
        <a:bodyPr/>
        <a:lstStyle/>
        <a:p>
          <a:endParaRPr lang="ru-RU"/>
        </a:p>
      </dgm:t>
    </dgm:pt>
    <dgm:pt modelId="{C8214220-525E-4F4C-9BAC-DD0D7929FA25}" type="pres">
      <dgm:prSet presAssocID="{F42848FA-B2DD-4C0C-A8C4-84345E35AEC4}" presName="vertTwo" presStyleCnt="0"/>
      <dgm:spPr/>
      <dgm:t>
        <a:bodyPr/>
        <a:lstStyle/>
        <a:p>
          <a:endParaRPr lang="ru-RU"/>
        </a:p>
      </dgm:t>
    </dgm:pt>
    <dgm:pt modelId="{B782C6B4-A913-4A55-84BE-21F86DEC5624}" type="pres">
      <dgm:prSet presAssocID="{F42848FA-B2DD-4C0C-A8C4-84345E35AEC4}" presName="txTwo" presStyleLbl="node2" presStyleIdx="0" presStyleCnt="2">
        <dgm:presLayoutVars>
          <dgm:chPref val="3"/>
        </dgm:presLayoutVars>
      </dgm:prSet>
      <dgm:spPr/>
      <dgm:t>
        <a:bodyPr/>
        <a:lstStyle/>
        <a:p>
          <a:endParaRPr lang="ru-RU"/>
        </a:p>
      </dgm:t>
    </dgm:pt>
    <dgm:pt modelId="{CB4203EA-AF91-44C1-95E5-B0CBA8072097}" type="pres">
      <dgm:prSet presAssocID="{F42848FA-B2DD-4C0C-A8C4-84345E35AEC4}" presName="horzTwo" presStyleCnt="0"/>
      <dgm:spPr/>
      <dgm:t>
        <a:bodyPr/>
        <a:lstStyle/>
        <a:p>
          <a:endParaRPr lang="ru-RU"/>
        </a:p>
      </dgm:t>
    </dgm:pt>
    <dgm:pt modelId="{395A7741-5DCB-4A45-A14C-422140111D6D}" type="pres">
      <dgm:prSet presAssocID="{FB0240F7-2B98-44A4-A98C-E2BF999FE753}" presName="sibSpaceTwo" presStyleCnt="0"/>
      <dgm:spPr/>
      <dgm:t>
        <a:bodyPr/>
        <a:lstStyle/>
        <a:p>
          <a:endParaRPr lang="ru-RU"/>
        </a:p>
      </dgm:t>
    </dgm:pt>
    <dgm:pt modelId="{B4B81E4A-6996-4B0E-8CD0-5169D4C72347}" type="pres">
      <dgm:prSet presAssocID="{E2BFD739-C869-4A9E-8749-10D74A7EDF83}" presName="vertTwo" presStyleCnt="0"/>
      <dgm:spPr/>
      <dgm:t>
        <a:bodyPr/>
        <a:lstStyle/>
        <a:p>
          <a:endParaRPr lang="ru-RU"/>
        </a:p>
      </dgm:t>
    </dgm:pt>
    <dgm:pt modelId="{D6E346D7-3745-4FC6-AF72-CB2974AEAB29}" type="pres">
      <dgm:prSet presAssocID="{E2BFD739-C869-4A9E-8749-10D74A7EDF83}" presName="txTwo" presStyleLbl="node2" presStyleIdx="1" presStyleCnt="2" custLinFactNeighborX="-2405" custLinFactNeighborY="-329">
        <dgm:presLayoutVars>
          <dgm:chPref val="3"/>
        </dgm:presLayoutVars>
      </dgm:prSet>
      <dgm:spPr/>
      <dgm:t>
        <a:bodyPr/>
        <a:lstStyle/>
        <a:p>
          <a:endParaRPr lang="ru-RU"/>
        </a:p>
      </dgm:t>
    </dgm:pt>
    <dgm:pt modelId="{9067DA90-1F86-45AA-AAA4-57EEB6EF429D}" type="pres">
      <dgm:prSet presAssocID="{E2BFD739-C869-4A9E-8749-10D74A7EDF83}" presName="horzTwo" presStyleCnt="0"/>
      <dgm:spPr/>
      <dgm:t>
        <a:bodyPr/>
        <a:lstStyle/>
        <a:p>
          <a:endParaRPr lang="ru-RU"/>
        </a:p>
      </dgm:t>
    </dgm:pt>
  </dgm:ptLst>
  <dgm:cxnLst>
    <dgm:cxn modelId="{5F0B3AAF-3D2A-4E6B-AF1B-9B393C10FEBE}" srcId="{D73D5698-18CC-4E2B-97EC-3FC69DCE90F2}" destId="{E2BFD739-C869-4A9E-8749-10D74A7EDF83}" srcOrd="1" destOrd="0" parTransId="{F31D2CCD-3ABD-4729-8F72-8E58023676A9}" sibTransId="{09C43BFC-46CB-47D2-A438-20A850B2DEE2}"/>
    <dgm:cxn modelId="{8E6591B8-11FC-44C8-B4A8-C013B91049B1}" type="presOf" srcId="{D73D5698-18CC-4E2B-97EC-3FC69DCE90F2}" destId="{C2B1E58B-8B3E-488D-945F-E53307B91493}" srcOrd="0" destOrd="0" presId="urn:microsoft.com/office/officeart/2005/8/layout/hierarchy4"/>
    <dgm:cxn modelId="{0BD7709D-769A-4239-92F1-7B12A918F8BA}" type="presOf" srcId="{E2BFD739-C869-4A9E-8749-10D74A7EDF83}" destId="{D6E346D7-3745-4FC6-AF72-CB2974AEAB29}" srcOrd="0" destOrd="0" presId="urn:microsoft.com/office/officeart/2005/8/layout/hierarchy4"/>
    <dgm:cxn modelId="{C42B91F8-C432-4F81-8157-6CC5D0CECFA9}" srcId="{8CDECF47-B510-4909-AF40-8BEC44EE5B4F}" destId="{D73D5698-18CC-4E2B-97EC-3FC69DCE90F2}" srcOrd="0" destOrd="0" parTransId="{D48AC41F-EC25-4265-BA9B-B2436F15FE3B}" sibTransId="{EC5FB5C9-578B-42B6-A143-42D027C28C56}"/>
    <dgm:cxn modelId="{409E7FEB-7EF1-4B08-9933-AFC2D0BFF7E2}" srcId="{D73D5698-18CC-4E2B-97EC-3FC69DCE90F2}" destId="{F42848FA-B2DD-4C0C-A8C4-84345E35AEC4}" srcOrd="0" destOrd="0" parTransId="{B7DA6664-0BEB-4309-BE0A-F13C07699EE8}" sibTransId="{FB0240F7-2B98-44A4-A98C-E2BF999FE753}"/>
    <dgm:cxn modelId="{ECE1933C-1540-49EB-BE56-F7D6CA601F5D}" type="presOf" srcId="{8CDECF47-B510-4909-AF40-8BEC44EE5B4F}" destId="{E1BA3B7E-4219-4486-A4E9-D1097E5E0E7B}" srcOrd="0" destOrd="0" presId="urn:microsoft.com/office/officeart/2005/8/layout/hierarchy4"/>
    <dgm:cxn modelId="{2ACC4A8E-4A41-46E6-9E5D-A7CBEF75FC10}" type="presOf" srcId="{F42848FA-B2DD-4C0C-A8C4-84345E35AEC4}" destId="{B782C6B4-A913-4A55-84BE-21F86DEC5624}" srcOrd="0" destOrd="0" presId="urn:microsoft.com/office/officeart/2005/8/layout/hierarchy4"/>
    <dgm:cxn modelId="{A9CDE4C6-D2A8-4404-9F35-34E905909BC3}" type="presParOf" srcId="{E1BA3B7E-4219-4486-A4E9-D1097E5E0E7B}" destId="{469496AA-B418-4405-9E11-9AE06E2901A3}" srcOrd="0" destOrd="0" presId="urn:microsoft.com/office/officeart/2005/8/layout/hierarchy4"/>
    <dgm:cxn modelId="{1C20AC45-6568-436A-AF9C-2B8FA490FB66}" type="presParOf" srcId="{469496AA-B418-4405-9E11-9AE06E2901A3}" destId="{C2B1E58B-8B3E-488D-945F-E53307B91493}" srcOrd="0" destOrd="0" presId="urn:microsoft.com/office/officeart/2005/8/layout/hierarchy4"/>
    <dgm:cxn modelId="{D9F111BD-5422-4A85-AD9A-6645F431FFB9}" type="presParOf" srcId="{469496AA-B418-4405-9E11-9AE06E2901A3}" destId="{C8759A79-F211-4B15-93F1-8735BDA7EFE3}" srcOrd="1" destOrd="0" presId="urn:microsoft.com/office/officeart/2005/8/layout/hierarchy4"/>
    <dgm:cxn modelId="{F1DF0FCB-6090-4827-BABF-26847BC44792}" type="presParOf" srcId="{469496AA-B418-4405-9E11-9AE06E2901A3}" destId="{E24D5C44-D939-4BC2-B07B-DB4A219FF62E}" srcOrd="2" destOrd="0" presId="urn:microsoft.com/office/officeart/2005/8/layout/hierarchy4"/>
    <dgm:cxn modelId="{95710B64-13B8-41BE-B566-4D3BC4833590}" type="presParOf" srcId="{E24D5C44-D939-4BC2-B07B-DB4A219FF62E}" destId="{C8214220-525E-4F4C-9BAC-DD0D7929FA25}" srcOrd="0" destOrd="0" presId="urn:microsoft.com/office/officeart/2005/8/layout/hierarchy4"/>
    <dgm:cxn modelId="{2CCC45A3-35D0-4186-A7F6-17AB8C1229A4}" type="presParOf" srcId="{C8214220-525E-4F4C-9BAC-DD0D7929FA25}" destId="{B782C6B4-A913-4A55-84BE-21F86DEC5624}" srcOrd="0" destOrd="0" presId="urn:microsoft.com/office/officeart/2005/8/layout/hierarchy4"/>
    <dgm:cxn modelId="{A8905C7C-5F3C-4995-8C3D-A8E457142CB4}" type="presParOf" srcId="{C8214220-525E-4F4C-9BAC-DD0D7929FA25}" destId="{CB4203EA-AF91-44C1-95E5-B0CBA8072097}" srcOrd="1" destOrd="0" presId="urn:microsoft.com/office/officeart/2005/8/layout/hierarchy4"/>
    <dgm:cxn modelId="{24E25BFB-8584-427B-A4C5-B5FE4F4DEFE1}" type="presParOf" srcId="{E24D5C44-D939-4BC2-B07B-DB4A219FF62E}" destId="{395A7741-5DCB-4A45-A14C-422140111D6D}" srcOrd="1" destOrd="0" presId="urn:microsoft.com/office/officeart/2005/8/layout/hierarchy4"/>
    <dgm:cxn modelId="{9BED32B6-5548-4478-8F7C-EC477D19B32F}" type="presParOf" srcId="{E24D5C44-D939-4BC2-B07B-DB4A219FF62E}" destId="{B4B81E4A-6996-4B0E-8CD0-5169D4C72347}" srcOrd="2" destOrd="0" presId="urn:microsoft.com/office/officeart/2005/8/layout/hierarchy4"/>
    <dgm:cxn modelId="{274E78B9-14FB-471C-8E7F-896593FD6DA6}" type="presParOf" srcId="{B4B81E4A-6996-4B0E-8CD0-5169D4C72347}" destId="{D6E346D7-3745-4FC6-AF72-CB2974AEAB29}" srcOrd="0" destOrd="0" presId="urn:microsoft.com/office/officeart/2005/8/layout/hierarchy4"/>
    <dgm:cxn modelId="{64381510-5DFB-4B60-98A2-6D1F732E92AD}" type="presParOf" srcId="{B4B81E4A-6996-4B0E-8CD0-5169D4C72347}" destId="{9067DA90-1F86-45AA-AAA4-57EEB6EF429D}"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D4441-E0F6-4098-8BCC-C5EA05E0D2B6}">
      <dsp:nvSpPr>
        <dsp:cNvPr id="0" name=""/>
        <dsp:cNvSpPr/>
      </dsp:nvSpPr>
      <dsp:spPr>
        <a:xfrm>
          <a:off x="0" y="16803"/>
          <a:ext cx="11522075" cy="2948400"/>
        </a:xfrm>
        <a:prstGeom prst="round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dirty="0" smtClean="0"/>
            <a:t>Субвенция  на осуществление государственных полномочий по первичному воинскому учету на территориях, где отсутствуют военные комиссариаты – </a:t>
          </a:r>
          <a:r>
            <a:rPr lang="ru-RU" sz="3600" kern="1200" dirty="0" smtClean="0"/>
            <a:t>2018 год – 75,8 тыс. рублей; 2019 год – 76,6 тыс. рублей; 2020 год- 79,4 тыс. рублей.</a:t>
          </a:r>
          <a:endParaRPr lang="ru-RU" sz="3600" kern="1200" dirty="0"/>
        </a:p>
      </dsp:txBody>
      <dsp:txXfrm>
        <a:off x="143929" y="160732"/>
        <a:ext cx="11234217" cy="2660542"/>
      </dsp:txXfrm>
    </dsp:sp>
    <dsp:sp modelId="{D8E21CD3-4DE0-47E3-A5D7-82984249EA72}">
      <dsp:nvSpPr>
        <dsp:cNvPr id="0" name=""/>
        <dsp:cNvSpPr/>
      </dsp:nvSpPr>
      <dsp:spPr>
        <a:xfrm>
          <a:off x="0" y="3068883"/>
          <a:ext cx="11522075" cy="2948400"/>
        </a:xfrm>
        <a:prstGeom prst="roundRect">
          <a:avLst/>
        </a:prstGeom>
        <a:gradFill rotWithShape="0">
          <a:gsLst>
            <a:gs pos="0">
              <a:schemeClr val="accent4">
                <a:hueOff val="1814420"/>
                <a:satOff val="-5940"/>
                <a:lumOff val="0"/>
                <a:alphaOff val="0"/>
                <a:shade val="60000"/>
              </a:schemeClr>
            </a:gs>
            <a:gs pos="33000">
              <a:schemeClr val="accent4">
                <a:hueOff val="1814420"/>
                <a:satOff val="-5940"/>
                <a:lumOff val="0"/>
                <a:alphaOff val="0"/>
                <a:tint val="86500"/>
              </a:schemeClr>
            </a:gs>
            <a:gs pos="46750">
              <a:schemeClr val="accent4">
                <a:hueOff val="1814420"/>
                <a:satOff val="-5940"/>
                <a:lumOff val="0"/>
                <a:alphaOff val="0"/>
                <a:tint val="71000"/>
                <a:satMod val="112000"/>
              </a:schemeClr>
            </a:gs>
            <a:gs pos="53000">
              <a:schemeClr val="accent4">
                <a:hueOff val="1814420"/>
                <a:satOff val="-5940"/>
                <a:lumOff val="0"/>
                <a:alphaOff val="0"/>
                <a:tint val="71000"/>
                <a:satMod val="112000"/>
              </a:schemeClr>
            </a:gs>
            <a:gs pos="68000">
              <a:schemeClr val="accent4">
                <a:hueOff val="1814420"/>
                <a:satOff val="-5940"/>
                <a:lumOff val="0"/>
                <a:alphaOff val="0"/>
                <a:tint val="86000"/>
              </a:schemeClr>
            </a:gs>
            <a:gs pos="100000">
              <a:schemeClr val="accent4">
                <a:hueOff val="1814420"/>
                <a:satOff val="-594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ru-RU" sz="3600" kern="1200"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sz="3600" kern="1200" dirty="0"/>
        </a:p>
      </dsp:txBody>
      <dsp:txXfrm>
        <a:off x="143929" y="3212812"/>
        <a:ext cx="11234217" cy="2660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1E58B-8B3E-488D-945F-E53307B91493}">
      <dsp:nvSpPr>
        <dsp:cNvPr id="0" name=""/>
        <dsp:cNvSpPr/>
      </dsp:nvSpPr>
      <dsp:spPr>
        <a:xfrm>
          <a:off x="4253" y="773"/>
          <a:ext cx="11513568" cy="3141922"/>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Распределение межбюджетных трансфертов.</a:t>
          </a:r>
        </a:p>
        <a:p>
          <a:pPr lvl="0" algn="ctr" defTabSz="1422400">
            <a:lnSpc>
              <a:spcPct val="90000"/>
            </a:lnSpc>
            <a:spcBef>
              <a:spcPct val="0"/>
            </a:spcBef>
            <a:spcAft>
              <a:spcPct val="35000"/>
            </a:spcAft>
          </a:pPr>
          <a:r>
            <a:rPr lang="ru-RU" sz="3200" kern="1200" dirty="0" smtClean="0"/>
            <a:t>Всего – </a:t>
          </a:r>
          <a:r>
            <a:rPr lang="ru-RU" sz="3200" kern="1200" dirty="0" smtClean="0"/>
            <a:t>4426,5 тыс</a:t>
          </a:r>
          <a:r>
            <a:rPr lang="ru-RU" sz="3200" kern="1200" dirty="0" smtClean="0"/>
            <a:t>. рублей</a:t>
          </a:r>
          <a:endParaRPr lang="ru-RU" sz="3200" kern="1200" dirty="0"/>
        </a:p>
      </dsp:txBody>
      <dsp:txXfrm>
        <a:off x="96277" y="92797"/>
        <a:ext cx="11329520" cy="2957874"/>
      </dsp:txXfrm>
    </dsp:sp>
    <dsp:sp modelId="{B782C6B4-A913-4A55-84BE-21F86DEC5624}">
      <dsp:nvSpPr>
        <dsp:cNvPr id="0" name=""/>
        <dsp:cNvSpPr/>
      </dsp:nvSpPr>
      <dsp:spPr>
        <a:xfrm>
          <a:off x="4253" y="3450191"/>
          <a:ext cx="5524744" cy="3141922"/>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Капитальный ремонт  памятников   </a:t>
          </a:r>
        </a:p>
        <a:p>
          <a:pPr lvl="0" algn="ctr" defTabSz="1422400">
            <a:lnSpc>
              <a:spcPct val="90000"/>
            </a:lnSpc>
            <a:spcBef>
              <a:spcPct val="0"/>
            </a:spcBef>
            <a:spcAft>
              <a:spcPct val="35000"/>
            </a:spcAft>
          </a:pPr>
          <a:r>
            <a:rPr lang="ru-RU" sz="3200" kern="1200" dirty="0" smtClean="0"/>
            <a:t>95,4% - </a:t>
          </a:r>
          <a:r>
            <a:rPr lang="ru-RU" sz="3200" kern="1200" dirty="0" smtClean="0"/>
            <a:t>4223,0 </a:t>
          </a:r>
          <a:r>
            <a:rPr lang="ru-RU" sz="3200" kern="1200" dirty="0" smtClean="0"/>
            <a:t>тыс. рублей</a:t>
          </a:r>
          <a:endParaRPr lang="ru-RU" sz="3200" kern="1200" dirty="0"/>
        </a:p>
      </dsp:txBody>
      <dsp:txXfrm>
        <a:off x="96277" y="3542215"/>
        <a:ext cx="5340696" cy="2957874"/>
      </dsp:txXfrm>
    </dsp:sp>
    <dsp:sp modelId="{D6E346D7-3745-4FC6-AF72-CB2974AEAB29}">
      <dsp:nvSpPr>
        <dsp:cNvPr id="0" name=""/>
        <dsp:cNvSpPr/>
      </dsp:nvSpPr>
      <dsp:spPr>
        <a:xfrm>
          <a:off x="5860206" y="3439854"/>
          <a:ext cx="5524744" cy="3141922"/>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Капитальный ремонт  памятников</a:t>
          </a:r>
        </a:p>
        <a:p>
          <a:pPr lvl="0" algn="ctr" defTabSz="1422400">
            <a:lnSpc>
              <a:spcPct val="90000"/>
            </a:lnSpc>
            <a:spcBef>
              <a:spcPct val="0"/>
            </a:spcBef>
            <a:spcAft>
              <a:spcPct val="35000"/>
            </a:spcAft>
          </a:pPr>
          <a:r>
            <a:rPr lang="ru-RU" sz="3200" kern="1200" dirty="0" smtClean="0"/>
            <a:t>   4,6 % - 203,6 тыс. рублей</a:t>
          </a:r>
          <a:endParaRPr lang="ru-RU" sz="3200" kern="1200" dirty="0"/>
        </a:p>
      </dsp:txBody>
      <dsp:txXfrm>
        <a:off x="5952230" y="3531878"/>
        <a:ext cx="5340696" cy="29578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1"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endParaRPr lang="ru-RU"/>
          </a:p>
        </p:txBody>
      </p:sp>
      <p:sp>
        <p:nvSpPr>
          <p:cNvPr id="1229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349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5"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fld id="{07790E57-7A1D-4C4F-93DE-E7711EAA12F5}" type="slidenum">
              <a:rPr lang="ru-RU"/>
              <a:pPr>
                <a:defRPr/>
              </a:pPr>
              <a:t>‹#›</a:t>
            </a:fld>
            <a:endParaRPr lang="ru-RU"/>
          </a:p>
        </p:txBody>
      </p:sp>
    </p:spTree>
    <p:extLst>
      <p:ext uri="{BB962C8B-B14F-4D97-AF65-F5344CB8AC3E}">
        <p14:creationId xmlns:p14="http://schemas.microsoft.com/office/powerpoint/2010/main" xmlns="" val="396724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7145" algn="l" rtl="0" eaLnBrk="0" fontAlgn="base" hangingPunct="0">
      <a:spcBef>
        <a:spcPct val="30000"/>
      </a:spcBef>
      <a:spcAft>
        <a:spcPct val="0"/>
      </a:spcAft>
      <a:defRPr sz="1300" kern="1200">
        <a:solidFill>
          <a:schemeClr val="tx1"/>
        </a:solidFill>
        <a:latin typeface="Arial" charset="0"/>
        <a:ea typeface="+mn-ea"/>
        <a:cs typeface="+mn-cs"/>
      </a:defRPr>
    </a:lvl2pPr>
    <a:lvl3pPr marL="914290" algn="l" rtl="0" eaLnBrk="0" fontAlgn="base" hangingPunct="0">
      <a:spcBef>
        <a:spcPct val="30000"/>
      </a:spcBef>
      <a:spcAft>
        <a:spcPct val="0"/>
      </a:spcAft>
      <a:defRPr sz="1300" kern="1200">
        <a:solidFill>
          <a:schemeClr val="tx1"/>
        </a:solidFill>
        <a:latin typeface="Arial" charset="0"/>
        <a:ea typeface="+mn-ea"/>
        <a:cs typeface="+mn-cs"/>
      </a:defRPr>
    </a:lvl3pPr>
    <a:lvl4pPr marL="1371436" algn="l" rtl="0" eaLnBrk="0" fontAlgn="base" hangingPunct="0">
      <a:spcBef>
        <a:spcPct val="30000"/>
      </a:spcBef>
      <a:spcAft>
        <a:spcPct val="0"/>
      </a:spcAft>
      <a:defRPr sz="1300" kern="1200">
        <a:solidFill>
          <a:schemeClr val="tx1"/>
        </a:solidFill>
        <a:latin typeface="Arial" charset="0"/>
        <a:ea typeface="+mn-ea"/>
        <a:cs typeface="+mn-cs"/>
      </a:defRPr>
    </a:lvl4pPr>
    <a:lvl5pPr marL="1828581" algn="l" rtl="0" eaLnBrk="0" fontAlgn="base" hangingPunct="0">
      <a:spcBef>
        <a:spcPct val="30000"/>
      </a:spcBef>
      <a:spcAft>
        <a:spcPct val="0"/>
      </a:spcAft>
      <a:defRPr sz="1300" kern="1200">
        <a:solidFill>
          <a:schemeClr val="tx1"/>
        </a:solidFill>
        <a:latin typeface="Arial" charset="0"/>
        <a:ea typeface="+mn-ea"/>
        <a:cs typeface="+mn-cs"/>
      </a:defRPr>
    </a:lvl5pPr>
    <a:lvl6pPr marL="2285725" algn="l" defTabSz="914290" rtl="0" eaLnBrk="1" latinLnBrk="0" hangingPunct="1">
      <a:defRPr sz="1300" kern="1200">
        <a:solidFill>
          <a:schemeClr val="tx1"/>
        </a:solidFill>
        <a:latin typeface="+mn-lt"/>
        <a:ea typeface="+mn-ea"/>
        <a:cs typeface="+mn-cs"/>
      </a:defRPr>
    </a:lvl6pPr>
    <a:lvl7pPr marL="2742870" algn="l" defTabSz="914290" rtl="0" eaLnBrk="1" latinLnBrk="0" hangingPunct="1">
      <a:defRPr sz="1300" kern="1200">
        <a:solidFill>
          <a:schemeClr val="tx1"/>
        </a:solidFill>
        <a:latin typeface="+mn-lt"/>
        <a:ea typeface="+mn-ea"/>
        <a:cs typeface="+mn-cs"/>
      </a:defRPr>
    </a:lvl7pPr>
    <a:lvl8pPr marL="3200016" algn="l" defTabSz="914290" rtl="0" eaLnBrk="1" latinLnBrk="0" hangingPunct="1">
      <a:defRPr sz="1300" kern="1200">
        <a:solidFill>
          <a:schemeClr val="tx1"/>
        </a:solidFill>
        <a:latin typeface="+mn-lt"/>
        <a:ea typeface="+mn-ea"/>
        <a:cs typeface="+mn-cs"/>
      </a:defRPr>
    </a:lvl8pPr>
    <a:lvl9pPr marL="3657161" algn="l" defTabSz="91429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426721" y="460858"/>
            <a:ext cx="11944877" cy="8675547"/>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0" name="Скругленный прямоугольник 9"/>
          <p:cNvSpPr/>
          <p:nvPr/>
        </p:nvSpPr>
        <p:spPr>
          <a:xfrm>
            <a:off x="586035" y="607827"/>
            <a:ext cx="11629533" cy="4352544"/>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5" name="Заголовок 4"/>
          <p:cNvSpPr>
            <a:spLocks noGrp="1"/>
          </p:cNvSpPr>
          <p:nvPr>
            <p:ph type="ctrTitle"/>
          </p:nvPr>
        </p:nvSpPr>
        <p:spPr>
          <a:xfrm>
            <a:off x="1011326" y="2548288"/>
            <a:ext cx="10881360" cy="2560320"/>
          </a:xfrm>
        </p:spPr>
        <p:txBody>
          <a:bodyPr lIns="64008" rIns="64008" bIns="64008"/>
          <a:lstStyle>
            <a:lvl1pPr algn="r">
              <a:defRPr sz="63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1011326" y="5159045"/>
            <a:ext cx="10881360" cy="1280160"/>
          </a:xfrm>
        </p:spPr>
        <p:txBody>
          <a:bodyPr lIns="256032" tIns="0"/>
          <a:lstStyle>
            <a:lvl1pPr marL="51206" indent="0" algn="r">
              <a:spcBef>
                <a:spcPts val="0"/>
              </a:spcBef>
              <a:buNone/>
              <a:defRPr sz="2800">
                <a:solidFill>
                  <a:schemeClr val="bg2">
                    <a:shade val="25000"/>
                  </a:schemeClr>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pPr>
              <a:defRPr/>
            </a:pPr>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11" name="Номер слайда 10"/>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4088" y="6976872"/>
            <a:ext cx="11457432" cy="1472184"/>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704088" y="742493"/>
            <a:ext cx="11457432" cy="5863133"/>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746766"/>
            <a:ext cx="2773680" cy="736091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746760" y="746764"/>
            <a:ext cx="8321040" cy="736092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4088" y="6976872"/>
            <a:ext cx="11457432" cy="1472184"/>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704088" y="742493"/>
            <a:ext cx="11457432" cy="5863133"/>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426721" y="460858"/>
            <a:ext cx="11944877" cy="8675547"/>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1" name="Скругленный прямоугольник 10"/>
          <p:cNvSpPr/>
          <p:nvPr/>
        </p:nvSpPr>
        <p:spPr>
          <a:xfrm>
            <a:off x="586035" y="607827"/>
            <a:ext cx="11629533" cy="6077861"/>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2" name="Заголовок 1"/>
          <p:cNvSpPr>
            <a:spLocks noGrp="1"/>
          </p:cNvSpPr>
          <p:nvPr>
            <p:ph type="title"/>
          </p:nvPr>
        </p:nvSpPr>
        <p:spPr>
          <a:xfrm>
            <a:off x="655682" y="6900063"/>
            <a:ext cx="11457432" cy="947318"/>
          </a:xfrm>
        </p:spPr>
        <p:txBody>
          <a:bodyPr lIns="128016" bIns="0" anchor="b"/>
          <a:lstStyle>
            <a:lvl1pPr algn="l">
              <a:buNone/>
              <a:defRPr sz="50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55682" y="7874277"/>
            <a:ext cx="11457432" cy="588874"/>
          </a:xfrm>
        </p:spPr>
        <p:txBody>
          <a:bodyPr lIns="166421" tIns="0" anchor="t"/>
          <a:lstStyle>
            <a:lvl1pPr marL="0" marR="51206" indent="0" algn="l">
              <a:spcBef>
                <a:spcPts val="0"/>
              </a:spcBef>
              <a:spcAft>
                <a:spcPts val="0"/>
              </a:spcAft>
              <a:buNone/>
              <a:defRPr sz="2500" b="0">
                <a:solidFill>
                  <a:schemeClr val="accent1">
                    <a:shade val="50000"/>
                    <a:satMod val="110000"/>
                  </a:schemeClr>
                </a:solidFill>
                <a:effectLst/>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56DB28A1-C02D-472E-B575-EA4E7A04F4E7}"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720093" y="742493"/>
            <a:ext cx="5504688" cy="6144768"/>
          </a:xfrm>
        </p:spPr>
        <p:txBody>
          <a:bodyPr/>
          <a:lstStyle>
            <a:lvl1pPr>
              <a:defRPr sz="3600"/>
            </a:lvl1pPr>
            <a:lvl2pPr>
              <a:defRPr sz="3100"/>
            </a:lvl2pPr>
            <a:lvl3pPr>
              <a:defRPr sz="2800"/>
            </a:lvl3pPr>
            <a:lvl4pPr>
              <a:defRPr sz="2500"/>
            </a:lvl4pPr>
            <a:lvl5pPr>
              <a:defRPr sz="25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657504" y="742493"/>
            <a:ext cx="5504688" cy="6144768"/>
          </a:xfrm>
        </p:spPr>
        <p:txBody>
          <a:bodyPr/>
          <a:lstStyle>
            <a:lvl1pPr>
              <a:defRPr sz="3600"/>
            </a:lvl1pPr>
            <a:lvl2pPr>
              <a:defRPr sz="3100"/>
            </a:lvl2pPr>
            <a:lvl3pPr>
              <a:defRPr sz="2800"/>
            </a:lvl3pPr>
            <a:lvl4pPr>
              <a:defRPr sz="2500"/>
            </a:lvl4pPr>
            <a:lvl5pPr>
              <a:defRPr sz="25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4088" y="6976872"/>
            <a:ext cx="11457432" cy="1472184"/>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850114" y="811213"/>
            <a:ext cx="5504688" cy="1109027"/>
          </a:xfrm>
        </p:spPr>
        <p:txBody>
          <a:bodyPr lIns="204826" anchor="ctr"/>
          <a:lstStyle>
            <a:lvl1pPr marL="0" indent="0" algn="l">
              <a:buNone/>
              <a:defRPr sz="3400" b="1">
                <a:solidFill>
                  <a:schemeClr val="tx1"/>
                </a:solidFill>
              </a:defRPr>
            </a:lvl1pPr>
            <a:lvl2pPr>
              <a:buNone/>
              <a:defRPr sz="2800" b="1"/>
            </a:lvl2pPr>
            <a:lvl3pPr>
              <a:buNone/>
              <a:defRPr sz="2500" b="1"/>
            </a:lvl3pPr>
            <a:lvl4pPr>
              <a:buNone/>
              <a:defRPr sz="2200" b="1"/>
            </a:lvl4pPr>
            <a:lvl5pPr>
              <a:buNone/>
              <a:defRPr sz="22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513037" y="811213"/>
            <a:ext cx="5504688" cy="1109027"/>
          </a:xfrm>
        </p:spPr>
        <p:txBody>
          <a:bodyPr lIns="192024" anchor="ctr"/>
          <a:lstStyle>
            <a:lvl1pPr marL="0" indent="0" algn="l">
              <a:buNone/>
              <a:defRPr sz="3400" b="1">
                <a:solidFill>
                  <a:schemeClr val="tx1"/>
                </a:solidFill>
              </a:defRPr>
            </a:lvl1pPr>
            <a:lvl2pPr>
              <a:buNone/>
              <a:defRPr sz="2800" b="1"/>
            </a:lvl2pPr>
            <a:lvl3pPr>
              <a:buNone/>
              <a:defRPr sz="2500" b="1"/>
            </a:lvl3pPr>
            <a:lvl4pPr>
              <a:buNone/>
              <a:defRPr sz="2200" b="1"/>
            </a:lvl4pPr>
            <a:lvl5pPr>
              <a:buNone/>
              <a:defRPr sz="22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850114" y="2026920"/>
            <a:ext cx="5504688" cy="4885944"/>
          </a:xfrm>
        </p:spPr>
        <p:txBody>
          <a:bodyPr anchor="t"/>
          <a:lstStyle>
            <a:lvl1pPr algn="l">
              <a:defRPr sz="3400"/>
            </a:lvl1pPr>
            <a:lvl2pPr algn="l">
              <a:defRPr sz="2800"/>
            </a:lvl2pPr>
            <a:lvl3pPr algn="l">
              <a:defRPr sz="2500"/>
            </a:lvl3pPr>
            <a:lvl4pPr algn="l">
              <a:defRPr sz="2200"/>
            </a:lvl4pPr>
            <a:lvl5pPr algn="l">
              <a:defRPr sz="22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513037" y="2026920"/>
            <a:ext cx="5504688" cy="4885944"/>
          </a:xfrm>
        </p:spPr>
        <p:txBody>
          <a:bodyPr anchor="t"/>
          <a:lstStyle>
            <a:lvl1pPr algn="l">
              <a:defRPr sz="3400"/>
            </a:lvl1pPr>
            <a:lvl2pPr algn="l">
              <a:defRPr sz="2800"/>
            </a:lvl2pPr>
            <a:lvl3pPr algn="l">
              <a:defRPr sz="2500"/>
            </a:lvl3pPr>
            <a:lvl4pPr algn="l">
              <a:defRPr sz="2200"/>
            </a:lvl4pPr>
            <a:lvl5pPr algn="l">
              <a:defRPr sz="22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426721" y="460858"/>
            <a:ext cx="11944877" cy="8675547"/>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pPr>
              <a:defRPr/>
            </a:pPr>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54298" y="746760"/>
            <a:ext cx="4160520" cy="1280160"/>
          </a:xfrm>
        </p:spPr>
        <p:txBody>
          <a:bodyPr anchor="b"/>
          <a:lstStyle>
            <a:lvl1pPr algn="l">
              <a:buNone/>
              <a:defRPr sz="31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7754386" y="2026923"/>
            <a:ext cx="4160520" cy="5888557"/>
          </a:xfrm>
        </p:spPr>
        <p:txBody>
          <a:bodyPr lIns="128016"/>
          <a:lstStyle>
            <a:lvl1pPr marL="25603" marR="25603" indent="0">
              <a:spcBef>
                <a:spcPts val="0"/>
              </a:spcBef>
              <a:buNone/>
              <a:defRPr sz="2000">
                <a:solidFill>
                  <a:schemeClr val="tx1"/>
                </a:solidFill>
              </a:defRPr>
            </a:lvl1pPr>
            <a:lvl2pPr>
              <a:buNone/>
              <a:defRPr sz="1700">
                <a:solidFill>
                  <a:schemeClr val="tx1"/>
                </a:solidFill>
              </a:defRPr>
            </a:lvl2pPr>
            <a:lvl3pPr>
              <a:buNone/>
              <a:defRPr sz="1400">
                <a:solidFill>
                  <a:schemeClr val="tx1"/>
                </a:solidFill>
              </a:defRPr>
            </a:lvl3pPr>
            <a:lvl4pPr>
              <a:buNone/>
              <a:defRPr sz="1300">
                <a:solidFill>
                  <a:schemeClr val="tx1"/>
                </a:solidFill>
              </a:defRPr>
            </a:lvl4pPr>
            <a:lvl5pPr>
              <a:buNone/>
              <a:defRPr sz="13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1065921" y="1302202"/>
            <a:ext cx="6476623" cy="6614163"/>
          </a:xfrm>
        </p:spPr>
        <p:txBody>
          <a:bodyPr/>
          <a:lstStyle>
            <a:lvl1pPr>
              <a:defRPr sz="3900">
                <a:solidFill>
                  <a:schemeClr val="tx1"/>
                </a:solidFill>
              </a:defRPr>
            </a:lvl1pPr>
            <a:lvl2pPr>
              <a:defRPr sz="3600">
                <a:solidFill>
                  <a:schemeClr val="tx1"/>
                </a:solidFill>
              </a:defRPr>
            </a:lvl2pPr>
            <a:lvl3pPr>
              <a:defRPr sz="3400">
                <a:solidFill>
                  <a:schemeClr val="tx1"/>
                </a:solidFill>
              </a:defRPr>
            </a:lvl3pPr>
            <a:lvl4pPr>
              <a:defRPr sz="2800">
                <a:solidFill>
                  <a:schemeClr val="tx1"/>
                </a:solidFill>
              </a:defRPr>
            </a:lvl4pPr>
            <a:lvl5pPr>
              <a:defRPr sz="28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426721" y="460858"/>
            <a:ext cx="11944877" cy="8675547"/>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8961121" y="607827"/>
            <a:ext cx="3254447" cy="608076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2" name="Заголовок 1"/>
          <p:cNvSpPr>
            <a:spLocks noGrp="1"/>
          </p:cNvSpPr>
          <p:nvPr>
            <p:ph type="title"/>
          </p:nvPr>
        </p:nvSpPr>
        <p:spPr>
          <a:xfrm>
            <a:off x="640080" y="7016878"/>
            <a:ext cx="11521440" cy="1472184"/>
          </a:xfrm>
        </p:spPr>
        <p:txBody>
          <a:bodyPr anchor="t"/>
          <a:lstStyle>
            <a:lvl1pPr algn="l">
              <a:buNone/>
              <a:defRPr sz="50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9047797" y="746760"/>
            <a:ext cx="3136392" cy="5896072"/>
          </a:xfrm>
        </p:spPr>
        <p:txBody>
          <a:bodyPr lIns="128016"/>
          <a:lstStyle>
            <a:lvl1pPr marL="64008" indent="0" algn="l">
              <a:spcBef>
                <a:spcPts val="0"/>
              </a:spcBef>
              <a:buNone/>
              <a:defRPr sz="2000">
                <a:solidFill>
                  <a:srgbClr val="FFFFFF"/>
                </a:solidFill>
              </a:defRPr>
            </a:lvl1pPr>
            <a:lvl2pPr>
              <a:defRPr sz="1700">
                <a:solidFill>
                  <a:srgbClr val="FFFFFF"/>
                </a:solidFill>
              </a:defRPr>
            </a:lvl2pPr>
            <a:lvl3pPr>
              <a:defRPr sz="1400">
                <a:solidFill>
                  <a:srgbClr val="FFFFFF"/>
                </a:solidFill>
              </a:defRPr>
            </a:lvl3pPr>
            <a:lvl4pPr>
              <a:defRPr sz="1300">
                <a:solidFill>
                  <a:srgbClr val="FFFFFF"/>
                </a:solidFill>
              </a:defRPr>
            </a:lvl4pPr>
            <a:lvl5pPr>
              <a:defRPr sz="13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2AC39AB0-E394-4E55-AD5A-54B6C87E7E7A}" type="slidenum">
              <a:rPr lang="ru-RU" smtClean="0"/>
              <a:pPr>
                <a:defRPr/>
              </a:pPr>
              <a:t>‹#›</a:t>
            </a:fld>
            <a:endParaRPr lang="ru-RU"/>
          </a:p>
        </p:txBody>
      </p:sp>
      <p:sp>
        <p:nvSpPr>
          <p:cNvPr id="3" name="Рисунок 2"/>
          <p:cNvSpPr>
            <a:spLocks noGrp="1"/>
          </p:cNvSpPr>
          <p:nvPr>
            <p:ph type="pic" idx="1"/>
          </p:nvPr>
        </p:nvSpPr>
        <p:spPr>
          <a:xfrm>
            <a:off x="590072" y="610075"/>
            <a:ext cx="8295437" cy="6080760"/>
          </a:xfrm>
          <a:prstGeom prst="snipRoundRect">
            <a:avLst>
              <a:gd name="adj1" fmla="val 1040"/>
              <a:gd name="adj2" fmla="val 0"/>
            </a:avLst>
          </a:prstGeom>
          <a:solidFill>
            <a:schemeClr val="bg2">
              <a:shade val="10000"/>
            </a:schemeClr>
          </a:solidFill>
        </p:spPr>
        <p:txBody>
          <a:bodyPr/>
          <a:lstStyle>
            <a:lvl1pPr marL="0" indent="0">
              <a:buNone/>
              <a:defRPr sz="45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426721" y="460858"/>
            <a:ext cx="11944877" cy="8675547"/>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9" name="Скругленный прямоугольник 8"/>
          <p:cNvSpPr/>
          <p:nvPr/>
        </p:nvSpPr>
        <p:spPr>
          <a:xfrm>
            <a:off x="586035" y="607827"/>
            <a:ext cx="11629533" cy="768096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3" name="Заголовок 12"/>
          <p:cNvSpPr>
            <a:spLocks noGrp="1"/>
          </p:cNvSpPr>
          <p:nvPr>
            <p:ph type="title"/>
          </p:nvPr>
        </p:nvSpPr>
        <p:spPr>
          <a:xfrm>
            <a:off x="704088" y="6979826"/>
            <a:ext cx="11457432" cy="1472184"/>
          </a:xfrm>
          <a:prstGeom prst="rect">
            <a:avLst/>
          </a:prstGeom>
        </p:spPr>
        <p:txBody>
          <a:bodyPr vert="horz" lIns="128016" tIns="64008" rIns="128016" bIns="64008"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704088" y="742493"/>
            <a:ext cx="11457432" cy="5863133"/>
          </a:xfrm>
          <a:prstGeom prst="rect">
            <a:avLst/>
          </a:prstGeom>
        </p:spPr>
        <p:txBody>
          <a:bodyPr vert="horz" lIns="256032" tIns="128016" rIns="128016" bIns="64008">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5286859" y="8556626"/>
            <a:ext cx="3200400" cy="511175"/>
          </a:xfrm>
          <a:prstGeom prst="rect">
            <a:avLst/>
          </a:prstGeom>
        </p:spPr>
        <p:txBody>
          <a:bodyPr vert="horz" lIns="128016" tIns="64008" rIns="128016" bIns="64008" anchor="b"/>
          <a:lstStyle>
            <a:lvl1pPr algn="r" eaLnBrk="1" latinLnBrk="0" hangingPunct="1">
              <a:defRPr kumimoji="0" sz="1400">
                <a:solidFill>
                  <a:schemeClr val="bg2">
                    <a:shade val="50000"/>
                  </a:schemeClr>
                </a:solidFill>
              </a:defRPr>
            </a:lvl1pPr>
            <a:extLst/>
          </a:lstStyle>
          <a:p>
            <a:pPr>
              <a:defRPr/>
            </a:pPr>
            <a:endParaRPr lang="ru-RU"/>
          </a:p>
        </p:txBody>
      </p:sp>
      <p:sp>
        <p:nvSpPr>
          <p:cNvPr id="18" name="Нижний колонтитул 17"/>
          <p:cNvSpPr>
            <a:spLocks noGrp="1"/>
          </p:cNvSpPr>
          <p:nvPr>
            <p:ph type="ftr" sz="quarter" idx="3"/>
          </p:nvPr>
        </p:nvSpPr>
        <p:spPr>
          <a:xfrm>
            <a:off x="8487259" y="8556626"/>
            <a:ext cx="3200400" cy="511175"/>
          </a:xfrm>
          <a:prstGeom prst="rect">
            <a:avLst/>
          </a:prstGeom>
        </p:spPr>
        <p:txBody>
          <a:bodyPr vert="horz" lIns="128016" tIns="64008" rIns="128016" bIns="64008" anchor="b"/>
          <a:lstStyle>
            <a:lvl1pPr algn="l" eaLnBrk="1" latinLnBrk="0" hangingPunct="1">
              <a:defRPr kumimoji="0" sz="1400">
                <a:solidFill>
                  <a:schemeClr val="bg2">
                    <a:shade val="50000"/>
                  </a:schemeClr>
                </a:solidFill>
              </a:defRPr>
            </a:lvl1pPr>
            <a:extLst/>
          </a:lstStyle>
          <a:p>
            <a:pPr>
              <a:defRPr/>
            </a:pPr>
            <a:endParaRPr lang="ru-RU"/>
          </a:p>
        </p:txBody>
      </p:sp>
      <p:sp>
        <p:nvSpPr>
          <p:cNvPr id="5" name="Номер слайда 4"/>
          <p:cNvSpPr>
            <a:spLocks noGrp="1"/>
          </p:cNvSpPr>
          <p:nvPr>
            <p:ph type="sldNum" sz="quarter" idx="4"/>
          </p:nvPr>
        </p:nvSpPr>
        <p:spPr>
          <a:xfrm>
            <a:off x="11687659" y="8556626"/>
            <a:ext cx="640080" cy="511175"/>
          </a:xfrm>
          <a:prstGeom prst="rect">
            <a:avLst/>
          </a:prstGeom>
        </p:spPr>
        <p:txBody>
          <a:bodyPr vert="horz" lIns="128016" tIns="64008" rIns="128016" bIns="64008" anchor="b"/>
          <a:lstStyle>
            <a:lvl1pPr algn="r" eaLnBrk="1" latinLnBrk="0" hangingPunct="1">
              <a:defRPr kumimoji="0" sz="1400">
                <a:solidFill>
                  <a:schemeClr val="bg2">
                    <a:shade val="50000"/>
                  </a:schemeClr>
                </a:solidFill>
              </a:defRPr>
            </a:lvl1pPr>
            <a:extLst/>
          </a:lstStyle>
          <a:p>
            <a:pPr>
              <a:defRPr/>
            </a:pPr>
            <a:fld id="{2AC39AB0-E394-4E55-AD5A-54B6C87E7E7A}"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0" sz="50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371246" indent="-371246" algn="l" rtl="0" eaLnBrk="1" latinLnBrk="0" hangingPunct="1">
        <a:spcBef>
          <a:spcPts val="350"/>
        </a:spcBef>
        <a:buClr>
          <a:schemeClr val="accent1"/>
        </a:buClr>
        <a:buSzPct val="80000"/>
        <a:buFont typeface="Wingdings 2"/>
        <a:buChar char=""/>
        <a:defRPr kumimoji="0" sz="3900" kern="1200">
          <a:solidFill>
            <a:schemeClr val="tx1"/>
          </a:solidFill>
          <a:effectLst/>
          <a:latin typeface="+mn-lt"/>
          <a:ea typeface="+mn-ea"/>
          <a:cs typeface="+mn-cs"/>
        </a:defRPr>
      </a:lvl1pPr>
      <a:lvl2pPr marL="768096" indent="-281635" algn="l" rtl="0" eaLnBrk="1" latinLnBrk="0" hangingPunct="1">
        <a:spcBef>
          <a:spcPts val="350"/>
        </a:spcBef>
        <a:buClr>
          <a:schemeClr val="accent1"/>
        </a:buClr>
        <a:buSzPct val="100000"/>
        <a:buFont typeface="Verdana"/>
        <a:buChar char="◦"/>
        <a:defRPr kumimoji="0" sz="3400" kern="1200">
          <a:solidFill>
            <a:schemeClr val="tx1"/>
          </a:solidFill>
          <a:latin typeface="+mn-lt"/>
          <a:ea typeface="+mn-ea"/>
          <a:cs typeface="+mn-cs"/>
        </a:defRPr>
      </a:lvl2pPr>
      <a:lvl3pPr marL="1100938" indent="-256032" algn="l" rtl="0" eaLnBrk="1" latinLnBrk="0" hangingPunct="1">
        <a:spcBef>
          <a:spcPts val="350"/>
        </a:spcBef>
        <a:buClr>
          <a:schemeClr val="accent2">
            <a:tint val="85000"/>
            <a:satMod val="285000"/>
          </a:schemeClr>
        </a:buClr>
        <a:buSzPct val="100000"/>
        <a:buFont typeface="Wingdings 2"/>
        <a:buChar char=""/>
        <a:defRPr kumimoji="0" sz="3100" kern="1200">
          <a:solidFill>
            <a:schemeClr val="tx1"/>
          </a:solidFill>
          <a:latin typeface="+mn-lt"/>
          <a:ea typeface="+mn-ea"/>
          <a:cs typeface="+mn-cs"/>
        </a:defRPr>
      </a:lvl3pPr>
      <a:lvl4pPr marL="1433779" indent="-256032" algn="l" rtl="0" eaLnBrk="1" latinLnBrk="0" hangingPunct="1">
        <a:spcBef>
          <a:spcPts val="322"/>
        </a:spcBef>
        <a:buClr>
          <a:schemeClr val="accent2">
            <a:tint val="85000"/>
            <a:satMod val="285000"/>
          </a:schemeClr>
        </a:buClr>
        <a:buSzPct val="112000"/>
        <a:buFont typeface="Verdana"/>
        <a:buChar char="◦"/>
        <a:defRPr kumimoji="0" sz="2700" kern="1200">
          <a:solidFill>
            <a:schemeClr val="tx1"/>
          </a:solidFill>
          <a:latin typeface="+mn-lt"/>
          <a:ea typeface="+mn-ea"/>
          <a:cs typeface="+mn-cs"/>
        </a:defRPr>
      </a:lvl4pPr>
      <a:lvl5pPr marL="1792224" indent="-256032" algn="l" rtl="0" eaLnBrk="1" latinLnBrk="0" hangingPunct="1">
        <a:spcBef>
          <a:spcPts val="350"/>
        </a:spcBef>
        <a:buClr>
          <a:schemeClr val="accent3">
            <a:tint val="85000"/>
            <a:satMod val="275000"/>
          </a:schemeClr>
        </a:buClr>
        <a:buSzPct val="100000"/>
        <a:buFont typeface="Wingdings 2"/>
        <a:buChar char=""/>
        <a:defRPr kumimoji="0" sz="2500" kern="1200">
          <a:solidFill>
            <a:schemeClr val="tx1"/>
          </a:solidFill>
          <a:latin typeface="+mn-lt"/>
          <a:ea typeface="+mn-ea"/>
          <a:cs typeface="+mn-cs"/>
        </a:defRPr>
      </a:lvl5pPr>
      <a:lvl6pPr marL="2086661" indent="-256032" algn="l" rtl="0" eaLnBrk="1" latinLnBrk="0" hangingPunct="1">
        <a:spcBef>
          <a:spcPts val="350"/>
        </a:spcBef>
        <a:buClr>
          <a:schemeClr val="accent3">
            <a:tint val="85000"/>
            <a:satMod val="275000"/>
          </a:schemeClr>
        </a:buClr>
        <a:buSzPct val="100000"/>
        <a:buFont typeface="Verdana"/>
        <a:buChar char="◦"/>
        <a:defRPr kumimoji="0" sz="2400" kern="1200" baseline="0">
          <a:solidFill>
            <a:schemeClr val="tx1"/>
          </a:solidFill>
          <a:latin typeface="+mn-lt"/>
          <a:ea typeface="+mn-ea"/>
          <a:cs typeface="+mn-cs"/>
        </a:defRPr>
      </a:lvl6pPr>
      <a:lvl7pPr marL="2381098" indent="-256032" algn="l" rtl="0" eaLnBrk="1" latinLnBrk="0" hangingPunct="1">
        <a:spcBef>
          <a:spcPts val="357"/>
        </a:spcBef>
        <a:buClr>
          <a:schemeClr val="accent3">
            <a:tint val="85000"/>
            <a:satMod val="275000"/>
          </a:schemeClr>
        </a:buClr>
        <a:buSzPct val="100000"/>
        <a:buFont typeface="Wingdings 2"/>
        <a:buChar char=""/>
        <a:defRPr kumimoji="0" sz="2100" kern="1200">
          <a:solidFill>
            <a:schemeClr val="tx1"/>
          </a:solidFill>
          <a:latin typeface="+mn-lt"/>
          <a:ea typeface="+mn-ea"/>
          <a:cs typeface="+mn-cs"/>
        </a:defRPr>
      </a:lvl7pPr>
      <a:lvl8pPr marL="2688336" indent="-256032" algn="l" rtl="0" eaLnBrk="1" latinLnBrk="0" hangingPunct="1">
        <a:spcBef>
          <a:spcPts val="360"/>
        </a:spcBef>
        <a:buClr>
          <a:schemeClr val="accent3">
            <a:tint val="85000"/>
            <a:satMod val="275000"/>
          </a:schemeClr>
        </a:buClr>
        <a:buSzPct val="100000"/>
        <a:buFont typeface="Verdana"/>
        <a:buChar char="◦"/>
        <a:defRPr kumimoji="0" sz="2100" kern="1200" baseline="0">
          <a:solidFill>
            <a:schemeClr val="tx1"/>
          </a:solidFill>
          <a:latin typeface="+mn-lt"/>
          <a:ea typeface="+mn-ea"/>
          <a:cs typeface="+mn-cs"/>
        </a:defRPr>
      </a:lvl8pPr>
      <a:lvl9pPr marL="3008376" indent="-256032" algn="l" rtl="0" eaLnBrk="1" latinLnBrk="0" hangingPunct="1">
        <a:spcBef>
          <a:spcPts val="357"/>
        </a:spcBef>
        <a:buClr>
          <a:schemeClr val="accent3">
            <a:tint val="85000"/>
            <a:satMod val="275000"/>
          </a:schemeClr>
        </a:buClr>
        <a:buSzPct val="100000"/>
        <a:buFont typeface="Wingdings 2"/>
        <a:buChar char=""/>
        <a:defRPr kumimoji="0" sz="21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40080" algn="l" rtl="0" eaLnBrk="1" latinLnBrk="0" hangingPunct="1">
        <a:defRPr kumimoji="0" kern="1200">
          <a:solidFill>
            <a:schemeClr val="tx1"/>
          </a:solidFill>
          <a:latin typeface="+mn-lt"/>
          <a:ea typeface="+mn-ea"/>
          <a:cs typeface="+mn-cs"/>
        </a:defRPr>
      </a:lvl2pPr>
      <a:lvl3pPr marL="1280160" algn="l" rtl="0" eaLnBrk="1" latinLnBrk="0" hangingPunct="1">
        <a:defRPr kumimoji="0" kern="1200">
          <a:solidFill>
            <a:schemeClr val="tx1"/>
          </a:solidFill>
          <a:latin typeface="+mn-lt"/>
          <a:ea typeface="+mn-ea"/>
          <a:cs typeface="+mn-cs"/>
        </a:defRPr>
      </a:lvl3pPr>
      <a:lvl4pPr marL="1920240" algn="l" rtl="0" eaLnBrk="1" latinLnBrk="0" hangingPunct="1">
        <a:defRPr kumimoji="0" kern="1200">
          <a:solidFill>
            <a:schemeClr val="tx1"/>
          </a:solidFill>
          <a:latin typeface="+mn-lt"/>
          <a:ea typeface="+mn-ea"/>
          <a:cs typeface="+mn-cs"/>
        </a:defRPr>
      </a:lvl4pPr>
      <a:lvl5pPr marL="2560320" algn="l" rtl="0" eaLnBrk="1" latinLnBrk="0" hangingPunct="1">
        <a:defRPr kumimoji="0" kern="1200">
          <a:solidFill>
            <a:schemeClr val="tx1"/>
          </a:solidFill>
          <a:latin typeface="+mn-lt"/>
          <a:ea typeface="+mn-ea"/>
          <a:cs typeface="+mn-cs"/>
        </a:defRPr>
      </a:lvl5pPr>
      <a:lvl6pPr marL="3200400" algn="l" rtl="0" eaLnBrk="1" latinLnBrk="0" hangingPunct="1">
        <a:defRPr kumimoji="0" kern="1200">
          <a:solidFill>
            <a:schemeClr val="tx1"/>
          </a:solidFill>
          <a:latin typeface="+mn-lt"/>
          <a:ea typeface="+mn-ea"/>
          <a:cs typeface="+mn-cs"/>
        </a:defRPr>
      </a:lvl6pPr>
      <a:lvl7pPr marL="3840480" algn="l" rtl="0" eaLnBrk="1" latinLnBrk="0" hangingPunct="1">
        <a:defRPr kumimoji="0" kern="1200">
          <a:solidFill>
            <a:schemeClr val="tx1"/>
          </a:solidFill>
          <a:latin typeface="+mn-lt"/>
          <a:ea typeface="+mn-ea"/>
          <a:cs typeface="+mn-cs"/>
        </a:defRPr>
      </a:lvl7pPr>
      <a:lvl8pPr marL="4480560" algn="l" rtl="0" eaLnBrk="1" latinLnBrk="0" hangingPunct="1">
        <a:defRPr kumimoji="0" kern="1200">
          <a:solidFill>
            <a:schemeClr val="tx1"/>
          </a:solidFill>
          <a:latin typeface="+mn-lt"/>
          <a:ea typeface="+mn-ea"/>
          <a:cs typeface="+mn-cs"/>
        </a:defRPr>
      </a:lvl8pPr>
      <a:lvl9pPr marL="512064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bwMode="gray">
          <a:xfrm>
            <a:off x="639764" y="2136304"/>
            <a:ext cx="11593512" cy="43924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ru-RU" altLang="ru-RU" sz="5000" b="1" dirty="0">
                <a:ln>
                  <a:noFill/>
                </a:ln>
                <a:solidFill>
                  <a:schemeClr val="accent2"/>
                </a:solidFill>
                <a:effectLst/>
              </a:rPr>
              <a:t>О бюджете Майорского сельского поселения  </a:t>
            </a:r>
            <a:r>
              <a:rPr lang="ru-RU" altLang="ru-RU" sz="5000" b="1" dirty="0" smtClean="0">
                <a:ln>
                  <a:noFill/>
                </a:ln>
                <a:solidFill>
                  <a:schemeClr val="accent2"/>
                </a:solidFill>
                <a:effectLst/>
              </a:rPr>
              <a:t>на 2020 год и на плановый период 2021 и 2022 годов</a:t>
            </a:r>
            <a:endParaRPr lang="ru-RU" altLang="ru-RU" sz="5000" b="1" dirty="0">
              <a:ln>
                <a:noFill/>
              </a:ln>
              <a:solidFill>
                <a:schemeClr val="accent2"/>
              </a:solidFill>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b="1" dirty="0">
                <a:solidFill>
                  <a:schemeClr val="accent2"/>
                </a:solidFill>
                <a:latin typeface="+mj-lt"/>
              </a:rPr>
              <a:t>Распределение бюджетных ассигнований</a:t>
            </a:r>
            <a:br>
              <a:rPr lang="ru-RU" sz="2400" b="1" dirty="0">
                <a:solidFill>
                  <a:schemeClr val="accent2"/>
                </a:solidFill>
                <a:latin typeface="+mj-lt"/>
              </a:rPr>
            </a:br>
            <a:r>
              <a:rPr lang="ru-RU" sz="2400" b="1" dirty="0">
                <a:solidFill>
                  <a:schemeClr val="accent2"/>
                </a:solidFill>
                <a:latin typeface="+mj-lt"/>
              </a:rPr>
              <a:t> по разделам расходов бюджета Майорского сельского поселения Орловского района на плановый период </a:t>
            </a:r>
            <a:r>
              <a:rPr lang="ru-RU" sz="2400" b="1" dirty="0" smtClean="0">
                <a:solidFill>
                  <a:schemeClr val="accent2"/>
                </a:solidFill>
                <a:latin typeface="+mj-lt"/>
              </a:rPr>
              <a:t>2022  </a:t>
            </a:r>
            <a:r>
              <a:rPr lang="ru-RU" sz="2400" b="1" dirty="0">
                <a:solidFill>
                  <a:schemeClr val="accent2"/>
                </a:solidFill>
                <a:latin typeface="+mj-lt"/>
              </a:rPr>
              <a:t>год</a:t>
            </a:r>
            <a:r>
              <a:rPr lang="ru-RU" sz="2400" b="1" dirty="0">
                <a:latin typeface="+mj-lt"/>
              </a:rPr>
              <a:t/>
            </a:r>
            <a:br>
              <a:rPr lang="ru-RU" sz="2400" b="1" dirty="0">
                <a:latin typeface="+mj-lt"/>
              </a:rPr>
            </a:br>
            <a:endParaRPr lang="ru-RU" sz="2400" b="1"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xmlns="" val="1036676259"/>
              </p:ext>
            </p:extLst>
          </p:nvPr>
        </p:nvGraphicFramePr>
        <p:xfrm>
          <a:off x="0" y="2279650"/>
          <a:ext cx="11420475" cy="649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1233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2"/>
            <a:ext cx="11521440" cy="297594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fontScale="90000"/>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latin typeface="+mj-lt"/>
              </a:rPr>
              <a:t/>
            </a:r>
            <a:br>
              <a:rPr lang="ru-RU" sz="2400" dirty="0">
                <a:latin typeface="+mj-lt"/>
              </a:rPr>
            </a:br>
            <a:r>
              <a:rPr lang="ru-RU" sz="2400" dirty="0">
                <a:latin typeface="+mj-lt"/>
              </a:rPr>
              <a:t/>
            </a:r>
            <a:br>
              <a:rPr lang="ru-RU" sz="2400" dirty="0">
                <a:latin typeface="+mj-lt"/>
              </a:rPr>
            </a:br>
            <a:r>
              <a:rPr lang="ru-RU" sz="2400" b="1" dirty="0">
                <a:solidFill>
                  <a:schemeClr val="accent2"/>
                </a:solidFill>
                <a:latin typeface="+mj-lt"/>
              </a:rPr>
              <a:t>Распределение бюджетных ассигнований</a:t>
            </a:r>
            <a:br>
              <a:rPr lang="ru-RU" sz="2400" b="1" dirty="0">
                <a:solidFill>
                  <a:schemeClr val="accent2"/>
                </a:solidFill>
                <a:latin typeface="+mj-lt"/>
              </a:rPr>
            </a:br>
            <a:r>
              <a:rPr lang="ru-RU" sz="2400" b="1" dirty="0">
                <a:solidFill>
                  <a:schemeClr val="accent2"/>
                </a:solidFill>
                <a:latin typeface="+mj-lt"/>
              </a:rPr>
              <a:t>	по муниципальным программам Майорского сельского поселения</a:t>
            </a:r>
            <a:br>
              <a:rPr lang="ru-RU" sz="2400" b="1" dirty="0">
                <a:solidFill>
                  <a:schemeClr val="accent2"/>
                </a:solidFill>
                <a:latin typeface="+mj-lt"/>
              </a:rPr>
            </a:br>
            <a:r>
              <a:rPr lang="ru-RU" sz="2400" b="1" dirty="0">
                <a:solidFill>
                  <a:schemeClr val="accent2"/>
                </a:solidFill>
                <a:latin typeface="+mj-lt"/>
              </a:rPr>
              <a:t> Орловского района на </a:t>
            </a:r>
            <a:r>
              <a:rPr lang="ru-RU" sz="2400" b="1" dirty="0" smtClean="0">
                <a:solidFill>
                  <a:schemeClr val="accent2"/>
                </a:solidFill>
                <a:latin typeface="+mj-lt"/>
              </a:rPr>
              <a:t>2020 </a:t>
            </a:r>
            <a:r>
              <a:rPr lang="ru-RU" sz="2400" b="1" dirty="0">
                <a:solidFill>
                  <a:schemeClr val="accent2"/>
                </a:solidFill>
                <a:latin typeface="+mj-lt"/>
              </a:rPr>
              <a:t>год</a:t>
            </a:r>
            <a:br>
              <a:rPr lang="ru-RU" sz="2400" b="1" dirty="0">
                <a:solidFill>
                  <a:schemeClr val="accent2"/>
                </a:solidFill>
                <a:latin typeface="+mj-lt"/>
              </a:rPr>
            </a:br>
            <a:r>
              <a:rPr lang="ru-RU" sz="2400" b="1" dirty="0">
                <a:solidFill>
                  <a:schemeClr val="accent2"/>
                </a:solidFill>
                <a:latin typeface="+mj-lt"/>
              </a:rPr>
              <a:t> </a:t>
            </a:r>
            <a:r>
              <a:rPr lang="ru-RU" sz="2400" dirty="0">
                <a:latin typeface="+mj-lt"/>
              </a:rPr>
              <a:t/>
            </a:r>
            <a:br>
              <a:rPr lang="ru-RU" sz="2400" dirty="0">
                <a:latin typeface="+mj-lt"/>
              </a:rPr>
            </a:br>
            <a:endParaRPr lang="ru-RU" sz="2400" dirty="0">
              <a:latin typeface="+mj-lt"/>
            </a:endParaRPr>
          </a:p>
        </p:txBody>
      </p:sp>
      <p:sp>
        <p:nvSpPr>
          <p:cNvPr id="8195" name="Содержимое 2"/>
          <p:cNvSpPr>
            <a:spLocks noGrp="1"/>
          </p:cNvSpPr>
          <p:nvPr>
            <p:ph type="body" idx="1"/>
          </p:nvPr>
        </p:nvSpPr>
        <p:spPr>
          <a:xfrm>
            <a:off x="639764" y="4152528"/>
            <a:ext cx="11306175" cy="4751760"/>
          </a:xfrm>
        </p:spPr>
        <p:txBody>
          <a:bodyPr/>
          <a:lstStyle/>
          <a:p>
            <a:pPr eaLnBrk="1" hangingPunct="1"/>
            <a:r>
              <a:rPr lang="ru-RU" altLang="ru-RU" sz="2200" dirty="0">
                <a:latin typeface="Times New Roman" pitchFamily="18" charset="0"/>
              </a:rPr>
              <a:t>Обеспечение общественного порядка и противодействие преступности     </a:t>
            </a:r>
            <a:r>
              <a:rPr lang="ru-RU" altLang="ru-RU" sz="2200" dirty="0" smtClean="0">
                <a:latin typeface="Times New Roman" pitchFamily="18" charset="0"/>
              </a:rPr>
              <a:t>3,0</a:t>
            </a:r>
            <a:endParaRPr lang="ru-RU" altLang="ru-RU" sz="2200" dirty="0">
              <a:latin typeface="Times New Roman" pitchFamily="18" charset="0"/>
            </a:endParaRPr>
          </a:p>
          <a:p>
            <a:pPr eaLnBrk="1" hangingPunct="1"/>
            <a:r>
              <a:rPr lang="ru-RU" altLang="ru-RU" sz="2200" dirty="0">
                <a:latin typeface="Times New Roman" pitchFamily="18" charset="0"/>
              </a:rPr>
              <a:t>Защита населения и территории от чрезвычайных ситуаций, обеспечение пожарной  безопасности и безопасности людей на водных объектах  	    </a:t>
            </a:r>
            <a:r>
              <a:rPr lang="ru-RU" altLang="ru-RU" sz="2200" dirty="0" smtClean="0">
                <a:latin typeface="Times New Roman" pitchFamily="18" charset="0"/>
              </a:rPr>
              <a:t>5,0</a:t>
            </a:r>
            <a:endParaRPr lang="ru-RU" altLang="ru-RU" sz="2200" dirty="0">
              <a:latin typeface="Times New Roman" pitchFamily="18" charset="0"/>
            </a:endParaRPr>
          </a:p>
          <a:p>
            <a:pPr eaLnBrk="1" hangingPunct="1"/>
            <a:r>
              <a:rPr lang="ru-RU" altLang="ru-RU" sz="2200" dirty="0">
                <a:latin typeface="Times New Roman" pitchFamily="18" charset="0"/>
              </a:rPr>
              <a:t>Развитие культуры и туризма         </a:t>
            </a:r>
            <a:r>
              <a:rPr lang="ru-RU" altLang="ru-RU" sz="2200" dirty="0" smtClean="0">
                <a:latin typeface="Times New Roman" pitchFamily="18" charset="0"/>
              </a:rPr>
              <a:t>1968,9</a:t>
            </a:r>
            <a:endParaRPr lang="ru-RU" altLang="ru-RU" sz="2200" dirty="0">
              <a:latin typeface="Times New Roman" pitchFamily="18" charset="0"/>
            </a:endParaRPr>
          </a:p>
          <a:p>
            <a:pPr eaLnBrk="1" hangingPunct="1"/>
            <a:r>
              <a:rPr lang="ru-RU" altLang="ru-RU" sz="2200" dirty="0">
                <a:latin typeface="Times New Roman" pitchFamily="18" charset="0"/>
              </a:rPr>
              <a:t>Охрана окружающей среды и рациональное природопользование   </a:t>
            </a:r>
            <a:r>
              <a:rPr lang="ru-RU" altLang="ru-RU" sz="2200" dirty="0" smtClean="0">
                <a:latin typeface="Times New Roman" pitchFamily="18" charset="0"/>
              </a:rPr>
              <a:t>40,0</a:t>
            </a:r>
            <a:endParaRPr lang="ru-RU" altLang="ru-RU" sz="2200" dirty="0">
              <a:latin typeface="Times New Roman" pitchFamily="18" charset="0"/>
            </a:endParaRPr>
          </a:p>
          <a:p>
            <a:pPr eaLnBrk="1" hangingPunct="1"/>
            <a:r>
              <a:rPr lang="ru-RU" altLang="ru-RU" sz="2200" dirty="0">
                <a:latin typeface="Times New Roman" pitchFamily="18" charset="0"/>
              </a:rPr>
              <a:t>Развитие физической культуры и спорта 	</a:t>
            </a:r>
            <a:r>
              <a:rPr lang="ru-RU" altLang="ru-RU" sz="2200" dirty="0" smtClean="0">
                <a:latin typeface="Times New Roman" pitchFamily="18" charset="0"/>
              </a:rPr>
              <a:t>20,0</a:t>
            </a:r>
          </a:p>
          <a:p>
            <a:r>
              <a:rPr lang="ru-RU" altLang="ru-RU" sz="2200" dirty="0" smtClean="0">
                <a:latin typeface="Times New Roman" pitchFamily="18" charset="0"/>
              </a:rPr>
              <a:t>Развитие транспортной системы </a:t>
            </a:r>
            <a:r>
              <a:rPr lang="ru-RU" altLang="ru-RU" sz="2200" dirty="0" smtClean="0">
                <a:latin typeface="Times New Roman" pitchFamily="18" charset="0"/>
              </a:rPr>
              <a:t>                      250,0</a:t>
            </a:r>
            <a:endParaRPr lang="ru-RU" altLang="ru-RU" sz="2200" dirty="0">
              <a:latin typeface="Times New Roman" pitchFamily="18" charset="0"/>
            </a:endParaRPr>
          </a:p>
          <a:p>
            <a:pPr eaLnBrk="1" hangingPunct="1"/>
            <a:r>
              <a:rPr lang="ru-RU" altLang="ru-RU" sz="2200" dirty="0">
                <a:latin typeface="Times New Roman" pitchFamily="18" charset="0"/>
              </a:rPr>
              <a:t>Эффективное управление муниципальными финансами 	 </a:t>
            </a:r>
            <a:r>
              <a:rPr lang="ru-RU" altLang="ru-RU" sz="2200" dirty="0" smtClean="0">
                <a:latin typeface="Times New Roman" pitchFamily="18" charset="0"/>
              </a:rPr>
              <a:t>4038,6</a:t>
            </a:r>
            <a:endParaRPr lang="ru-RU" altLang="ru-RU" sz="2200" dirty="0">
              <a:latin typeface="Times New Roman" pitchFamily="18" charset="0"/>
            </a:endParaRPr>
          </a:p>
          <a:p>
            <a:pPr eaLnBrk="1" hangingPunct="1"/>
            <a:r>
              <a:rPr lang="ru-RU" altLang="ru-RU" sz="2200" dirty="0">
                <a:latin typeface="Times New Roman" pitchFamily="18" charset="0"/>
              </a:rPr>
              <a:t>Коммунальное хозяйство                                                </a:t>
            </a:r>
            <a:r>
              <a:rPr lang="ru-RU" altLang="ru-RU" sz="2200" dirty="0" smtClean="0">
                <a:latin typeface="Times New Roman" pitchFamily="18" charset="0"/>
              </a:rPr>
              <a:t>597,9</a:t>
            </a:r>
            <a:endParaRPr lang="ru-RU" altLang="ru-RU" sz="2200" dirty="0">
              <a:latin typeface="Times New Roman" pitchFamily="18" charset="0"/>
            </a:endParaRPr>
          </a:p>
          <a:p>
            <a:pPr eaLnBrk="1" hangingPunct="1"/>
            <a:r>
              <a:rPr lang="ru-RU" altLang="ru-RU" sz="2200" dirty="0">
                <a:latin typeface="Times New Roman" pitchFamily="18" charset="0"/>
              </a:rPr>
              <a:t>Социальная поддержка граждан     </a:t>
            </a:r>
            <a:r>
              <a:rPr lang="ru-RU" altLang="ru-RU" sz="2200" dirty="0" smtClean="0">
                <a:latin typeface="Times New Roman" pitchFamily="18" charset="0"/>
              </a:rPr>
              <a:t>70,0</a:t>
            </a: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700" dirty="0">
              <a:latin typeface="Times New Roman" pitchFamily="18" charset="0"/>
            </a:endParaRPr>
          </a:p>
          <a:p>
            <a:pPr eaLnBrk="1" hangingPunct="1"/>
            <a:endParaRPr lang="ru-RU" altLang="ru-RU" sz="2700" dirty="0">
              <a:latin typeface="Times New Roman" pitchFamily="18" charset="0"/>
            </a:endParaRPr>
          </a:p>
          <a:p>
            <a:pPr eaLnBrk="1" hangingPunct="1"/>
            <a:endParaRPr lang="ru-RU" altLang="ru-RU" sz="2700" dirty="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322" y="728634"/>
            <a:ext cx="11521440" cy="214314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fontScale="90000"/>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dirty="0">
                <a:solidFill>
                  <a:schemeClr val="accent2"/>
                </a:solidFill>
                <a:latin typeface="+mj-lt"/>
              </a:rPr>
              <a:t> </a:t>
            </a:r>
            <a:br>
              <a:rPr lang="ru-RU" sz="2400" dirty="0">
                <a:solidFill>
                  <a:schemeClr val="accent2"/>
                </a:solidFill>
                <a:latin typeface="+mj-lt"/>
              </a:rPr>
            </a:br>
            <a:r>
              <a:rPr lang="ru-RU" sz="2000" b="1" dirty="0">
                <a:solidFill>
                  <a:schemeClr val="accent2"/>
                </a:solidFill>
                <a:latin typeface="+mj-lt"/>
              </a:rPr>
              <a:t>Иные межбюджетные трансферты,  передаваемые из бюджета Майорского сельского поселения  </a:t>
            </a:r>
            <a:br>
              <a:rPr lang="ru-RU" sz="2000" b="1" dirty="0">
                <a:solidFill>
                  <a:schemeClr val="accent2"/>
                </a:solidFill>
                <a:latin typeface="+mj-lt"/>
              </a:rPr>
            </a:br>
            <a:r>
              <a:rPr lang="ru-RU" sz="2000" b="1" dirty="0">
                <a:solidFill>
                  <a:schemeClr val="accent2"/>
                </a:solidFill>
                <a:latin typeface="+mj-lt"/>
              </a:rPr>
              <a:t>Орловского района в бюджет Орловского района  и  направляемых  на  финансирование</a:t>
            </a:r>
            <a:br>
              <a:rPr lang="ru-RU" sz="2000" b="1" dirty="0">
                <a:solidFill>
                  <a:schemeClr val="accent2"/>
                </a:solidFill>
                <a:latin typeface="+mj-lt"/>
              </a:rPr>
            </a:br>
            <a:r>
              <a:rPr lang="ru-RU" sz="2000" b="1" dirty="0">
                <a:solidFill>
                  <a:schemeClr val="accent2"/>
                </a:solidFill>
                <a:latin typeface="+mj-lt"/>
              </a:rPr>
              <a:t> расходов, связанных с осуществлением части полномочий органов местного самоуправления на </a:t>
            </a:r>
            <a:r>
              <a:rPr lang="ru-RU" sz="2000" b="1" dirty="0" smtClean="0">
                <a:solidFill>
                  <a:schemeClr val="accent2"/>
                </a:solidFill>
                <a:latin typeface="+mj-lt"/>
              </a:rPr>
              <a:t>2020-2022год</a:t>
            </a:r>
            <a:r>
              <a:rPr lang="ru-RU" sz="2400" dirty="0">
                <a:solidFill>
                  <a:schemeClr val="accent2"/>
                </a:solidFill>
                <a:latin typeface="+mj-lt"/>
              </a:rPr>
              <a:t/>
            </a:r>
            <a:br>
              <a:rPr lang="ru-RU" sz="2400" dirty="0">
                <a:solidFill>
                  <a:schemeClr val="accent2"/>
                </a:solidFill>
                <a:latin typeface="+mj-lt"/>
              </a:rPr>
            </a:br>
            <a:endParaRPr lang="ru-RU" sz="2400" dirty="0">
              <a:solidFill>
                <a:schemeClr val="accent2"/>
              </a:solidFill>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xmlns="" val="4077465332"/>
              </p:ext>
            </p:extLst>
          </p:nvPr>
        </p:nvGraphicFramePr>
        <p:xfrm>
          <a:off x="0" y="2994025"/>
          <a:ext cx="11420475" cy="57880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88"/>
            <a:ext cx="11521440" cy="241426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b="1" dirty="0">
                <a:solidFill>
                  <a:schemeClr val="accent2"/>
                </a:solidFill>
                <a:latin typeface="+mj-lt"/>
              </a:rPr>
              <a:t>Распределение субвенций бюджету Майорского сельского поселения Орловского района </a:t>
            </a:r>
            <a:br>
              <a:rPr lang="ru-RU" sz="2400" b="1" dirty="0">
                <a:solidFill>
                  <a:schemeClr val="accent2"/>
                </a:solidFill>
                <a:latin typeface="+mj-lt"/>
              </a:rPr>
            </a:br>
            <a:r>
              <a:rPr lang="ru-RU" sz="2400" b="1" dirty="0">
                <a:solidFill>
                  <a:schemeClr val="accent2"/>
                </a:solidFill>
                <a:latin typeface="+mj-lt"/>
              </a:rPr>
              <a:t>из Фонда компенсаций областного бюджета на </a:t>
            </a:r>
            <a:r>
              <a:rPr lang="ru-RU" sz="2400" b="1" dirty="0" smtClean="0">
                <a:solidFill>
                  <a:schemeClr val="accent2"/>
                </a:solidFill>
                <a:latin typeface="+mj-lt"/>
              </a:rPr>
              <a:t>2020 </a:t>
            </a:r>
            <a:r>
              <a:rPr lang="ru-RU" sz="2400" b="1" dirty="0">
                <a:solidFill>
                  <a:schemeClr val="accent2"/>
                </a:solidFill>
                <a:latin typeface="+mj-lt"/>
              </a:rPr>
              <a:t>год и плановый период </a:t>
            </a:r>
            <a:r>
              <a:rPr lang="ru-RU" sz="2400" b="1" dirty="0" smtClean="0">
                <a:solidFill>
                  <a:schemeClr val="accent2"/>
                </a:solidFill>
                <a:latin typeface="+mj-lt"/>
              </a:rPr>
              <a:t>2021 </a:t>
            </a:r>
            <a:r>
              <a:rPr lang="ru-RU" sz="2400" b="1" dirty="0">
                <a:solidFill>
                  <a:schemeClr val="accent2"/>
                </a:solidFill>
                <a:latin typeface="+mj-lt"/>
              </a:rPr>
              <a:t>и </a:t>
            </a:r>
            <a:r>
              <a:rPr lang="ru-RU" sz="2400" b="1" dirty="0" smtClean="0">
                <a:solidFill>
                  <a:schemeClr val="accent2"/>
                </a:solidFill>
                <a:latin typeface="+mj-lt"/>
              </a:rPr>
              <a:t>2022 </a:t>
            </a:r>
            <a:r>
              <a:rPr lang="ru-RU" sz="2400" b="1" dirty="0">
                <a:solidFill>
                  <a:schemeClr val="accent2"/>
                </a:solidFill>
                <a:latin typeface="+mj-lt"/>
              </a:rPr>
              <a:t>годов</a:t>
            </a:r>
            <a:r>
              <a:rPr lang="ru-RU" sz="2400" dirty="0">
                <a:solidFill>
                  <a:schemeClr val="accent2"/>
                </a:solidFill>
                <a:latin typeface="+mj-lt"/>
              </a:rPr>
              <a:t/>
            </a:r>
            <a:br>
              <a:rPr lang="ru-RU" sz="2400" dirty="0">
                <a:solidFill>
                  <a:schemeClr val="accent2"/>
                </a:solidFill>
                <a:latin typeface="+mj-lt"/>
              </a:rPr>
            </a:br>
            <a:endParaRPr lang="ru-RU" sz="2400" dirty="0">
              <a:solidFill>
                <a:schemeClr val="accent2"/>
              </a:solidFill>
              <a:latin typeface="+mj-lt"/>
            </a:endParaRPr>
          </a:p>
        </p:txBody>
      </p:sp>
      <p:graphicFrame>
        <p:nvGraphicFramePr>
          <p:cNvPr id="4" name="Содержимое 3"/>
          <p:cNvGraphicFramePr>
            <a:graphicFrameLocks noGrp="1"/>
          </p:cNvGraphicFramePr>
          <p:nvPr>
            <p:ph idx="4294967295"/>
            <p:extLst>
              <p:ext uri="{D42A27DB-BD31-4B8C-83A1-F6EECF244321}">
                <p14:modId xmlns:p14="http://schemas.microsoft.com/office/powerpoint/2010/main" xmlns="" val="2868651928"/>
              </p:ext>
            </p:extLst>
          </p:nvPr>
        </p:nvGraphicFramePr>
        <p:xfrm>
          <a:off x="542884" y="2800336"/>
          <a:ext cx="11522075" cy="603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2"/>
            <a:ext cx="11521440" cy="284447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fontScale="90000"/>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b="1" dirty="0">
                <a:solidFill>
                  <a:schemeClr val="accent2"/>
                </a:solidFill>
                <a:latin typeface="+mj-lt"/>
              </a:rPr>
              <a:t>Распределение иных межбюджетных трансфертов бюджету Майорского сельского поселения Орловского района для </a:t>
            </a:r>
            <a:r>
              <a:rPr lang="ru-RU" sz="2400" b="1" dirty="0" err="1">
                <a:solidFill>
                  <a:schemeClr val="accent2"/>
                </a:solidFill>
                <a:latin typeface="+mj-lt"/>
              </a:rPr>
              <a:t>софинансирования</a:t>
            </a:r>
            <a:r>
              <a:rPr lang="ru-RU" sz="2400" b="1" dirty="0">
                <a:solidFill>
                  <a:schemeClr val="accent2"/>
                </a:solidFill>
                <a:latin typeface="+mj-lt"/>
              </a:rPr>
              <a:t> расходных обязательств, возникающих при выполнении полномочий органов местного самоуправления по </a:t>
            </a:r>
            <a:br>
              <a:rPr lang="ru-RU" sz="2400" b="1" dirty="0">
                <a:solidFill>
                  <a:schemeClr val="accent2"/>
                </a:solidFill>
                <a:latin typeface="+mj-lt"/>
              </a:rPr>
            </a:br>
            <a:r>
              <a:rPr lang="ru-RU" sz="2400" b="1" dirty="0">
                <a:solidFill>
                  <a:schemeClr val="accent2"/>
                </a:solidFill>
                <a:latin typeface="+mj-lt"/>
              </a:rPr>
              <a:t>вопросам местного значения на </a:t>
            </a:r>
            <a:r>
              <a:rPr lang="ru-RU" sz="2400" b="1" dirty="0" smtClean="0">
                <a:solidFill>
                  <a:schemeClr val="accent2"/>
                </a:solidFill>
                <a:latin typeface="+mj-lt"/>
              </a:rPr>
              <a:t>2021 </a:t>
            </a:r>
            <a:r>
              <a:rPr lang="ru-RU" sz="2400" b="1" dirty="0">
                <a:solidFill>
                  <a:schemeClr val="accent2"/>
                </a:solidFill>
                <a:latin typeface="+mj-lt"/>
              </a:rPr>
              <a:t>год  за счет субсидий областного бюджета</a:t>
            </a:r>
            <a:br>
              <a:rPr lang="ru-RU" sz="2400" b="1" dirty="0">
                <a:solidFill>
                  <a:schemeClr val="accent2"/>
                </a:solidFill>
                <a:latin typeface="+mj-lt"/>
              </a:rPr>
            </a:br>
            <a:r>
              <a:rPr lang="ru-RU" sz="2400" b="1" dirty="0">
                <a:solidFill>
                  <a:schemeClr val="accent2"/>
                </a:solidFill>
                <a:latin typeface="+mj-lt"/>
              </a:rPr>
              <a:t> (с долей местного бюджета</a:t>
            </a:r>
          </a:p>
        </p:txBody>
      </p:sp>
      <p:graphicFrame>
        <p:nvGraphicFramePr>
          <p:cNvPr id="5" name="Содержимое 4"/>
          <p:cNvGraphicFramePr>
            <a:graphicFrameLocks noGrp="1"/>
          </p:cNvGraphicFramePr>
          <p:nvPr>
            <p:ph idx="4294967295"/>
            <p:extLst>
              <p:ext uri="{D42A27DB-BD31-4B8C-83A1-F6EECF244321}">
                <p14:modId xmlns:p14="http://schemas.microsoft.com/office/powerpoint/2010/main" xmlns="" val="1129686100"/>
              </p:ext>
            </p:extLst>
          </p:nvPr>
        </p:nvGraphicFramePr>
        <p:xfrm>
          <a:off x="471446" y="3657592"/>
          <a:ext cx="11522075" cy="5664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640160" y="853440"/>
            <a:ext cx="11521360" cy="1498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ru-RU" altLang="ru-RU" sz="2800" b="1" dirty="0">
                <a:ln>
                  <a:noFill/>
                </a:ln>
                <a:solidFill>
                  <a:schemeClr val="accent2"/>
                </a:solidFill>
                <a:effectLst/>
              </a:rPr>
              <a:t>Основные характеристики бюджета Майорского сельского поселения Орловского района на </a:t>
            </a:r>
            <a:r>
              <a:rPr lang="ru-RU" altLang="ru-RU" sz="2800" b="1" dirty="0" smtClean="0">
                <a:ln>
                  <a:noFill/>
                </a:ln>
                <a:solidFill>
                  <a:schemeClr val="accent2"/>
                </a:solidFill>
                <a:effectLst/>
              </a:rPr>
              <a:t>2020 </a:t>
            </a:r>
            <a:r>
              <a:rPr lang="ru-RU" altLang="ru-RU" sz="2800" b="1" dirty="0">
                <a:ln>
                  <a:noFill/>
                </a:ln>
                <a:solidFill>
                  <a:schemeClr val="accent2"/>
                </a:solidFill>
                <a:effectLst/>
              </a:rPr>
              <a:t>год с учетом уровня инфляции, не превышающего </a:t>
            </a:r>
          </a:p>
        </p:txBody>
      </p:sp>
      <p:sp>
        <p:nvSpPr>
          <p:cNvPr id="4099" name="Rectangle 5"/>
          <p:cNvSpPr>
            <a:spLocks noGrp="1"/>
          </p:cNvSpPr>
          <p:nvPr>
            <p:ph type="body" idx="1"/>
          </p:nvPr>
        </p:nvSpPr>
        <p:spPr>
          <a:xfrm>
            <a:off x="928688" y="3072408"/>
            <a:ext cx="11376025" cy="5760443"/>
          </a:xfrm>
          <a:noFill/>
        </p:spPr>
        <p:txBody>
          <a:bodyPr>
            <a:normAutofit/>
          </a:bodyPr>
          <a:lstStyle/>
          <a:p>
            <a:pPr>
              <a:lnSpc>
                <a:spcPct val="80000"/>
              </a:lnSpc>
            </a:pPr>
            <a:r>
              <a:rPr lang="ru-RU" altLang="ru-RU" sz="2800" dirty="0">
                <a:latin typeface="Times New Roman" pitchFamily="18" charset="0"/>
              </a:rPr>
              <a:t>прогнозируемый  общий  объем  доходов бюджета Майорского  сельского поселения Орловского района в сумме </a:t>
            </a:r>
            <a:r>
              <a:rPr lang="ru-RU" altLang="ru-RU" sz="2800" dirty="0" smtClean="0">
                <a:latin typeface="Times New Roman" pitchFamily="18" charset="0"/>
              </a:rPr>
              <a:t>7106,0 </a:t>
            </a:r>
            <a:r>
              <a:rPr lang="ru-RU" altLang="ru-RU" sz="2800" dirty="0">
                <a:latin typeface="Times New Roman" pitchFamily="18" charset="0"/>
              </a:rPr>
              <a:t>тыс. рублей;</a:t>
            </a:r>
          </a:p>
          <a:p>
            <a:pPr>
              <a:lnSpc>
                <a:spcPct val="80000"/>
              </a:lnSpc>
            </a:pPr>
            <a:r>
              <a:rPr lang="ru-RU" altLang="ru-RU" sz="2800" dirty="0">
                <a:latin typeface="Times New Roman" pitchFamily="18" charset="0"/>
              </a:rPr>
              <a:t>общий объем расходов бюджета Майорского сельского поселения Орловского района в сумме </a:t>
            </a:r>
            <a:r>
              <a:rPr lang="ru-RU" altLang="ru-RU" sz="2800" dirty="0" smtClean="0">
                <a:latin typeface="Times New Roman" pitchFamily="18" charset="0"/>
              </a:rPr>
              <a:t>7106,0 </a:t>
            </a:r>
            <a:r>
              <a:rPr lang="ru-RU" altLang="ru-RU" sz="2800" dirty="0">
                <a:latin typeface="Times New Roman" pitchFamily="18" charset="0"/>
              </a:rPr>
              <a:t>тыс. рублей;</a:t>
            </a:r>
          </a:p>
          <a:p>
            <a:pPr>
              <a:lnSpc>
                <a:spcPct val="80000"/>
              </a:lnSpc>
            </a:pPr>
            <a:r>
              <a:rPr lang="ru-RU" altLang="ru-RU" sz="2800" dirty="0">
                <a:latin typeface="Times New Roman" pitchFamily="18" charset="0"/>
              </a:rPr>
              <a:t>верхний предел муниципального долга муниципального образования «Майорское сельское поселение» на 1 января </a:t>
            </a:r>
            <a:r>
              <a:rPr lang="ru-RU" altLang="ru-RU" sz="2800" dirty="0" smtClean="0">
                <a:latin typeface="Times New Roman" pitchFamily="18" charset="0"/>
              </a:rPr>
              <a:t>2021 года </a:t>
            </a:r>
            <a:r>
              <a:rPr lang="ru-RU" altLang="ru-RU" sz="2800" dirty="0">
                <a:latin typeface="Times New Roman" pitchFamily="18" charset="0"/>
              </a:rPr>
              <a:t>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a:t>
            </a:r>
          </a:p>
          <a:p>
            <a:pPr>
              <a:lnSpc>
                <a:spcPct val="80000"/>
              </a:lnSpc>
            </a:pPr>
            <a:r>
              <a:rPr lang="ru-RU" altLang="ru-RU" sz="2800" dirty="0">
                <a:latin typeface="Times New Roman" pitchFamily="18" charset="0"/>
              </a:rPr>
              <a:t>предельный объем муниципального  долга сумме </a:t>
            </a:r>
            <a:r>
              <a:rPr lang="ru-RU" altLang="ru-RU" sz="2800" dirty="0" smtClean="0">
                <a:latin typeface="Times New Roman" pitchFamily="18" charset="0"/>
              </a:rPr>
              <a:t>1418,2 </a:t>
            </a:r>
            <a:r>
              <a:rPr lang="ru-RU" altLang="ru-RU" sz="2800" dirty="0">
                <a:latin typeface="Times New Roman" pitchFamily="18" charset="0"/>
              </a:rPr>
              <a:t>тыс. рублей;</a:t>
            </a:r>
          </a:p>
          <a:p>
            <a:pPr>
              <a:lnSpc>
                <a:spcPct val="80000"/>
              </a:lnSpc>
            </a:pPr>
            <a:r>
              <a:rPr lang="ru-RU" altLang="ru-RU" sz="2800" dirty="0">
                <a:latin typeface="Times New Roman" pitchFamily="18" charset="0"/>
              </a:rPr>
              <a:t>предельный объем расходов на обслуживание муниципального долга Майорского сельского поселения Орловского района на </a:t>
            </a:r>
            <a:r>
              <a:rPr lang="ru-RU" altLang="ru-RU" sz="2800" dirty="0" smtClean="0">
                <a:latin typeface="Times New Roman" pitchFamily="18" charset="0"/>
              </a:rPr>
              <a:t>2020 </a:t>
            </a:r>
            <a:r>
              <a:rPr lang="ru-RU" altLang="ru-RU" sz="2800" dirty="0">
                <a:latin typeface="Times New Roman" pitchFamily="18" charset="0"/>
              </a:rPr>
              <a:t>год в сумме 0,0 тыс. рублей;</a:t>
            </a:r>
          </a:p>
          <a:p>
            <a:pPr>
              <a:lnSpc>
                <a:spcPct val="80000"/>
              </a:lnSpc>
            </a:pPr>
            <a:r>
              <a:rPr lang="ru-RU" altLang="ru-RU" sz="2800" dirty="0">
                <a:latin typeface="Times New Roman" pitchFamily="18" charset="0"/>
              </a:rPr>
              <a:t>прогнозируемый дефицит бюджета Майорского сельского поселения Орловского района на </a:t>
            </a:r>
            <a:r>
              <a:rPr lang="ru-RU" altLang="ru-RU" sz="2800" dirty="0" smtClean="0">
                <a:latin typeface="Times New Roman" pitchFamily="18" charset="0"/>
              </a:rPr>
              <a:t>2020 год </a:t>
            </a:r>
            <a:r>
              <a:rPr lang="ru-RU" altLang="ru-RU" sz="2800" dirty="0">
                <a:latin typeface="Times New Roman" pitchFamily="18" charset="0"/>
              </a:rPr>
              <a:t>в сумме </a:t>
            </a:r>
            <a:r>
              <a:rPr lang="ru-RU" altLang="ru-RU" sz="2800" dirty="0" smtClean="0">
                <a:latin typeface="Times New Roman" pitchFamily="18" charset="0"/>
              </a:rPr>
              <a:t>0,0 </a:t>
            </a:r>
            <a:r>
              <a:rPr lang="ru-RU" altLang="ru-RU" sz="2800" dirty="0">
                <a:latin typeface="Times New Roman" pitchFamily="18" charset="0"/>
              </a:rPr>
              <a:t>тыс. рублей.</a:t>
            </a:r>
          </a:p>
          <a:p>
            <a:pPr>
              <a:lnSpc>
                <a:spcPct val="80000"/>
              </a:lnSpc>
            </a:pPr>
            <a:endParaRPr lang="ru-RU" altLang="ru-RU" sz="2000"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6304" y="768153"/>
            <a:ext cx="9937185" cy="1282863"/>
          </a:xfrm>
        </p:spPr>
        <p:txBody>
          <a:bodyPr>
            <a:normAutofit fontScale="90000"/>
          </a:bodyPr>
          <a:lstStyle/>
          <a:p>
            <a:pPr algn="ctr"/>
            <a:r>
              <a:rPr lang="ru-RU" sz="2800" b="1" dirty="0">
                <a:solidFill>
                  <a:schemeClr val="accent2"/>
                </a:solidFill>
              </a:rPr>
              <a:t>Основные характеристики бюджета Майорского сельского поселения Орловского района на плановый период </a:t>
            </a:r>
            <a:r>
              <a:rPr lang="ru-RU" sz="2800" b="1" dirty="0" smtClean="0">
                <a:solidFill>
                  <a:schemeClr val="accent2"/>
                </a:solidFill>
              </a:rPr>
              <a:t>2021 </a:t>
            </a:r>
            <a:r>
              <a:rPr lang="ru-RU" sz="2800" b="1" dirty="0">
                <a:solidFill>
                  <a:schemeClr val="accent2"/>
                </a:solidFill>
              </a:rPr>
              <a:t>год и </a:t>
            </a:r>
            <a:r>
              <a:rPr lang="ru-RU" sz="2800" b="1" dirty="0" smtClean="0">
                <a:solidFill>
                  <a:schemeClr val="accent2"/>
                </a:solidFill>
              </a:rPr>
              <a:t>2022 </a:t>
            </a:r>
            <a:r>
              <a:rPr lang="ru-RU" sz="2800" b="1" dirty="0">
                <a:solidFill>
                  <a:schemeClr val="accent2"/>
                </a:solidFill>
              </a:rPr>
              <a:t>год с учетом уровня инфляции, не превышающего </a:t>
            </a:r>
          </a:p>
        </p:txBody>
      </p:sp>
      <p:sp>
        <p:nvSpPr>
          <p:cNvPr id="3" name="Текст 2"/>
          <p:cNvSpPr>
            <a:spLocks noGrp="1"/>
          </p:cNvSpPr>
          <p:nvPr>
            <p:ph type="body" idx="1"/>
          </p:nvPr>
        </p:nvSpPr>
        <p:spPr>
          <a:xfrm>
            <a:off x="784176" y="2136304"/>
            <a:ext cx="11377344" cy="6696745"/>
          </a:xfrm>
        </p:spPr>
        <p:txBody>
          <a:bodyPr>
            <a:normAutofit lnSpcReduction="10000"/>
          </a:bodyPr>
          <a:lstStyle/>
          <a:p>
            <a:pPr marL="445260" indent="-342859" algn="just">
              <a:buFont typeface="Arial" panose="020B0604020202020204" pitchFamily="34" charset="0"/>
              <a:buChar char="•"/>
            </a:pPr>
            <a:r>
              <a:rPr lang="ru-RU" sz="2000" dirty="0"/>
              <a:t>прогнозируемый  общий  объем  доходов бюджета Майорского  сельского поселения Орловского района на </a:t>
            </a:r>
            <a:r>
              <a:rPr lang="ru-RU" sz="2000" dirty="0" smtClean="0"/>
              <a:t>2021 </a:t>
            </a:r>
            <a:r>
              <a:rPr lang="ru-RU" sz="2000" dirty="0"/>
              <a:t>год в сумме </a:t>
            </a:r>
            <a:r>
              <a:rPr lang="ru-RU" sz="2000" dirty="0" smtClean="0"/>
              <a:t>10775,5 </a:t>
            </a:r>
            <a:r>
              <a:rPr lang="ru-RU" sz="2000" dirty="0"/>
              <a:t>тыс. рублей и на </a:t>
            </a:r>
            <a:r>
              <a:rPr lang="ru-RU" sz="2000" dirty="0" smtClean="0"/>
              <a:t>2022 </a:t>
            </a:r>
            <a:r>
              <a:rPr lang="ru-RU" sz="2000" dirty="0"/>
              <a:t>год в сумме </a:t>
            </a:r>
            <a:r>
              <a:rPr lang="ru-RU" sz="2000" dirty="0" smtClean="0"/>
              <a:t>5162,0 </a:t>
            </a:r>
            <a:r>
              <a:rPr lang="ru-RU" sz="2000" dirty="0"/>
              <a:t>тыс. рублей;</a:t>
            </a:r>
          </a:p>
          <a:p>
            <a:pPr marL="445260" indent="-342859" algn="just">
              <a:buFont typeface="Arial" panose="020B0604020202020204" pitchFamily="34" charset="0"/>
              <a:buChar char="•"/>
            </a:pPr>
            <a:r>
              <a:rPr lang="ru-RU" sz="2000" dirty="0"/>
              <a:t>общий объем расходов бюджета Майорского сельского поселения Орловского района на </a:t>
            </a:r>
            <a:r>
              <a:rPr lang="ru-RU" sz="2000" dirty="0" smtClean="0"/>
              <a:t>2021 </a:t>
            </a:r>
            <a:r>
              <a:rPr lang="ru-RU" sz="2000" dirty="0"/>
              <a:t>год в сумме </a:t>
            </a:r>
            <a:r>
              <a:rPr lang="ru-RU" sz="2000" dirty="0" smtClean="0"/>
              <a:t>10775,5 </a:t>
            </a:r>
            <a:r>
              <a:rPr lang="ru-RU" sz="2000" dirty="0"/>
              <a:t>тыс. рублей и на </a:t>
            </a:r>
            <a:r>
              <a:rPr lang="ru-RU" sz="2000" dirty="0" smtClean="0"/>
              <a:t>2022 </a:t>
            </a:r>
            <a:r>
              <a:rPr lang="ru-RU" sz="2000" dirty="0"/>
              <a:t>год в сумме </a:t>
            </a:r>
            <a:r>
              <a:rPr lang="ru-RU" sz="2000" dirty="0" smtClean="0"/>
              <a:t>5162,0 </a:t>
            </a:r>
            <a:r>
              <a:rPr lang="ru-RU" sz="2000" dirty="0"/>
              <a:t>тыс. рублей;</a:t>
            </a:r>
          </a:p>
          <a:p>
            <a:pPr marL="445260" indent="-342859" algn="just">
              <a:buFont typeface="Arial" panose="020B0604020202020204" pitchFamily="34" charset="0"/>
              <a:buChar char="•"/>
            </a:pPr>
            <a:r>
              <a:rPr lang="ru-RU" sz="2000" dirty="0"/>
              <a:t>верхний предел муниципального долга муниципального образования «Майорское сельское поселение» на 1 января </a:t>
            </a:r>
            <a:r>
              <a:rPr lang="ru-RU" sz="2000" dirty="0" smtClean="0"/>
              <a:t>2022 </a:t>
            </a:r>
            <a:r>
              <a:rPr lang="ru-RU" sz="2000" dirty="0"/>
              <a:t>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 и верхний предел муниципального долга муниципального образования «Майорское сельское поселение» на 1 января </a:t>
            </a:r>
            <a:r>
              <a:rPr lang="ru-RU" sz="2000" dirty="0" smtClean="0"/>
              <a:t>2023 </a:t>
            </a:r>
            <a:r>
              <a:rPr lang="ru-RU" sz="2000" dirty="0"/>
              <a:t>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a:t>
            </a:r>
          </a:p>
          <a:p>
            <a:pPr marL="445260" indent="-342859">
              <a:buFont typeface="Arial" panose="020B0604020202020204" pitchFamily="34" charset="0"/>
              <a:buChar char="•"/>
            </a:pPr>
            <a:r>
              <a:rPr lang="ru-RU" sz="2000" dirty="0"/>
              <a:t>предельный объем муниципального долга на </a:t>
            </a:r>
            <a:r>
              <a:rPr lang="ru-RU" sz="2000" dirty="0" smtClean="0"/>
              <a:t>2021 </a:t>
            </a:r>
            <a:r>
              <a:rPr lang="ru-RU" sz="2000" dirty="0"/>
              <a:t>год в сумме </a:t>
            </a:r>
            <a:r>
              <a:rPr lang="ru-RU" sz="2000" dirty="0" smtClean="0"/>
              <a:t>1474,7 </a:t>
            </a:r>
            <a:r>
              <a:rPr lang="ru-RU" sz="2000" dirty="0"/>
              <a:t>тыс. рублей и на </a:t>
            </a:r>
            <a:r>
              <a:rPr lang="ru-RU" sz="2000" dirty="0" smtClean="0"/>
              <a:t>2022 </a:t>
            </a:r>
            <a:r>
              <a:rPr lang="ru-RU" sz="2000" dirty="0"/>
              <a:t>год в сумме </a:t>
            </a:r>
            <a:r>
              <a:rPr lang="ru-RU" sz="2000" dirty="0" smtClean="0"/>
              <a:t>1532,7 </a:t>
            </a:r>
            <a:r>
              <a:rPr lang="ru-RU" sz="2000" dirty="0"/>
              <a:t>тыс. рублей;</a:t>
            </a:r>
          </a:p>
          <a:p>
            <a:pPr marL="445260" indent="-342859">
              <a:buFont typeface="Arial" panose="020B0604020202020204" pitchFamily="34" charset="0"/>
              <a:buChar char="•"/>
            </a:pPr>
            <a:r>
              <a:rPr lang="ru-RU" sz="2000" dirty="0"/>
              <a:t>предельный объем расходов на обслуживание муниципального долга Майорского сельского поселения Орловского района на </a:t>
            </a:r>
            <a:r>
              <a:rPr lang="ru-RU" sz="2000" dirty="0" smtClean="0"/>
              <a:t>2021 год </a:t>
            </a:r>
            <a:r>
              <a:rPr lang="ru-RU" sz="2000" dirty="0"/>
              <a:t>в сумме 0,0 тыс. рублей и на </a:t>
            </a:r>
            <a:r>
              <a:rPr lang="ru-RU" sz="2000" dirty="0" smtClean="0"/>
              <a:t>2022 </a:t>
            </a:r>
            <a:r>
              <a:rPr lang="ru-RU" sz="2000" dirty="0"/>
              <a:t>год в сумме 0,0 тыс. рублей;</a:t>
            </a:r>
          </a:p>
          <a:p>
            <a:pPr marL="445260" indent="-342859">
              <a:buFont typeface="Arial" panose="020B0604020202020204" pitchFamily="34" charset="0"/>
              <a:buChar char="•"/>
            </a:pPr>
            <a:r>
              <a:rPr lang="ru-RU" sz="2000" dirty="0"/>
              <a:t>прогнозируемый дефицит бюджета Майорского сельского поселения Орловского района на </a:t>
            </a:r>
            <a:r>
              <a:rPr lang="ru-RU" sz="2000" dirty="0" smtClean="0"/>
              <a:t>2021 </a:t>
            </a:r>
            <a:r>
              <a:rPr lang="ru-RU" sz="2000" dirty="0"/>
              <a:t>год в сумме </a:t>
            </a:r>
            <a:r>
              <a:rPr lang="ru-RU" sz="2000" dirty="0" smtClean="0"/>
              <a:t>0,0 </a:t>
            </a:r>
            <a:r>
              <a:rPr lang="ru-RU" sz="2000" dirty="0"/>
              <a:t>тыс. рублей и на </a:t>
            </a:r>
            <a:r>
              <a:rPr lang="ru-RU" sz="2000" dirty="0" smtClean="0"/>
              <a:t>2022 </a:t>
            </a:r>
            <a:r>
              <a:rPr lang="ru-RU" sz="2000" dirty="0"/>
              <a:t>год в сумме </a:t>
            </a:r>
            <a:r>
              <a:rPr lang="ru-RU" sz="2000" dirty="0" smtClean="0"/>
              <a:t>0,0 </a:t>
            </a:r>
            <a:r>
              <a:rPr lang="ru-RU" sz="2000" dirty="0"/>
              <a:t>тыс. рублей.</a:t>
            </a:r>
          </a:p>
          <a:p>
            <a:pPr marL="559546" indent="-457145">
              <a:buFont typeface="Arial" panose="020B0604020202020204" pitchFamily="34" charset="0"/>
              <a:buChar char="•"/>
            </a:pPr>
            <a:endParaRPr lang="ru-RU" dirty="0"/>
          </a:p>
        </p:txBody>
      </p:sp>
    </p:spTree>
    <p:extLst>
      <p:ext uri="{BB962C8B-B14F-4D97-AF65-F5344CB8AC3E}">
        <p14:creationId xmlns:p14="http://schemas.microsoft.com/office/powerpoint/2010/main" xmlns="" val="904708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4"/>
            <a:ext cx="11521440" cy="198721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3200" b="1" dirty="0">
                <a:solidFill>
                  <a:schemeClr val="accent2"/>
                </a:solidFill>
                <a:latin typeface="+mj-lt"/>
              </a:rPr>
              <a:t>Объем поступлений доходов бюджета Майорского сельского поселения                                                                     Орловского района на </a:t>
            </a:r>
            <a:r>
              <a:rPr lang="ru-RU" sz="3200" b="1" dirty="0" smtClean="0">
                <a:solidFill>
                  <a:schemeClr val="accent2"/>
                </a:solidFill>
                <a:latin typeface="+mj-lt"/>
              </a:rPr>
              <a:t>2020 год</a:t>
            </a:r>
            <a:endParaRPr lang="ru-RU" sz="3200" b="1" dirty="0">
              <a:solidFill>
                <a:schemeClr val="accent2"/>
              </a:solidFill>
              <a:latin typeface="+mj-lt"/>
            </a:endParaRPr>
          </a:p>
        </p:txBody>
      </p:sp>
      <p:sp>
        <p:nvSpPr>
          <p:cNvPr id="5123" name="Содержимое 9"/>
          <p:cNvSpPr>
            <a:spLocks noGrp="1"/>
          </p:cNvSpPr>
          <p:nvPr>
            <p:ph type="body" idx="1"/>
          </p:nvPr>
        </p:nvSpPr>
        <p:spPr>
          <a:xfrm>
            <a:off x="639764" y="3157538"/>
            <a:ext cx="11377660" cy="5099051"/>
          </a:xfrm>
        </p:spPr>
        <p:txBody>
          <a:bodyPr/>
          <a:lstStyle/>
          <a:p>
            <a:pPr eaLnBrk="1" hangingPunct="1"/>
            <a:r>
              <a:rPr lang="ru-RU" altLang="ru-RU" sz="2200" dirty="0">
                <a:latin typeface="Times New Roman" pitchFamily="18" charset="0"/>
              </a:rPr>
              <a:t>НАЛОГОВЫЕ И НЕНАЛОГОВЫЕ ДОХОДЫ 	</a:t>
            </a:r>
            <a:r>
              <a:rPr lang="ru-RU" altLang="ru-RU" sz="2200" dirty="0" smtClean="0">
                <a:latin typeface="Times New Roman" pitchFamily="18" charset="0"/>
              </a:rPr>
              <a:t>2836,4</a:t>
            </a:r>
            <a:endParaRPr lang="ru-RU" altLang="ru-RU" sz="2200" dirty="0">
              <a:latin typeface="Times New Roman" pitchFamily="18" charset="0"/>
            </a:endParaRPr>
          </a:p>
          <a:p>
            <a:pPr eaLnBrk="1" hangingPunct="1"/>
            <a:r>
              <a:rPr lang="ru-RU" altLang="ru-RU" sz="2200" dirty="0">
                <a:latin typeface="Times New Roman" pitchFamily="18" charset="0"/>
              </a:rPr>
              <a:t>НАЛОГИ НА ПРИБЫЛЬ, ДОХОДЫ 	                 </a:t>
            </a:r>
            <a:r>
              <a:rPr lang="ru-RU" altLang="ru-RU" sz="2200" dirty="0" smtClean="0">
                <a:latin typeface="Times New Roman" pitchFamily="18" charset="0"/>
              </a:rPr>
              <a:t>176,4</a:t>
            </a:r>
            <a:endParaRPr lang="ru-RU" altLang="ru-RU" sz="2200" dirty="0">
              <a:latin typeface="Times New Roman" pitchFamily="18" charset="0"/>
            </a:endParaRPr>
          </a:p>
          <a:p>
            <a:pPr eaLnBrk="1" hangingPunct="1"/>
            <a:r>
              <a:rPr lang="ru-RU" altLang="ru-RU" sz="2200" dirty="0">
                <a:latin typeface="Times New Roman" pitchFamily="18" charset="0"/>
              </a:rPr>
              <a:t>НАЛОГИ НА СОВОКУПНЫЙ ДОХОД 	     </a:t>
            </a:r>
            <a:r>
              <a:rPr lang="ru-RU" altLang="ru-RU" sz="2200" dirty="0" smtClean="0">
                <a:latin typeface="Times New Roman" pitchFamily="18" charset="0"/>
              </a:rPr>
              <a:t>1200,0</a:t>
            </a:r>
            <a:endParaRPr lang="ru-RU" altLang="ru-RU" sz="2200" dirty="0">
              <a:latin typeface="Times New Roman" pitchFamily="18" charset="0"/>
            </a:endParaRPr>
          </a:p>
          <a:p>
            <a:pPr eaLnBrk="1" hangingPunct="1"/>
            <a:r>
              <a:rPr lang="ru-RU" altLang="ru-RU" sz="2200" dirty="0">
                <a:latin typeface="Times New Roman" pitchFamily="18" charset="0"/>
              </a:rPr>
              <a:t>НАЛОГИ НА ИМУЩЕСТВО 	                              </a:t>
            </a:r>
            <a:r>
              <a:rPr lang="ru-RU" altLang="ru-RU" sz="2200" dirty="0" smtClean="0">
                <a:latin typeface="Times New Roman" pitchFamily="18" charset="0"/>
              </a:rPr>
              <a:t>1391,5</a:t>
            </a:r>
            <a:endParaRPr lang="ru-RU" altLang="ru-RU" sz="2200" dirty="0">
              <a:latin typeface="Times New Roman" pitchFamily="18" charset="0"/>
            </a:endParaRPr>
          </a:p>
          <a:p>
            <a:pPr eaLnBrk="1" hangingPunct="1"/>
            <a:r>
              <a:rPr lang="ru-RU" altLang="ru-RU" sz="2200" dirty="0">
                <a:latin typeface="Times New Roman" pitchFamily="18" charset="0"/>
              </a:rPr>
              <a:t>ГОСУДАРСТВЕННАЯ ПОШЛИНА 	                     </a:t>
            </a:r>
            <a:r>
              <a:rPr lang="ru-RU" altLang="ru-RU" sz="2200" dirty="0" smtClean="0">
                <a:latin typeface="Times New Roman" pitchFamily="18" charset="0"/>
              </a:rPr>
              <a:t>15,2</a:t>
            </a:r>
          </a:p>
          <a:p>
            <a:pPr eaLnBrk="1" hangingPunct="1"/>
            <a:r>
              <a:rPr lang="ru-RU" altLang="ru-RU" sz="2200" dirty="0" smtClean="0">
                <a:latin typeface="Times New Roman" pitchFamily="18" charset="0"/>
              </a:rPr>
              <a:t>ДОХОДЫ ОТ ОКАЗАНИЯ ПЛАТНЫХ УСЛУГ      39,9</a:t>
            </a:r>
            <a:endParaRPr lang="ru-RU" altLang="ru-RU" sz="2200" dirty="0">
              <a:latin typeface="Times New Roman" pitchFamily="18" charset="0"/>
            </a:endParaRPr>
          </a:p>
          <a:p>
            <a:pPr eaLnBrk="1" hangingPunct="1"/>
            <a:r>
              <a:rPr lang="ru-RU" altLang="ru-RU" sz="2200" dirty="0">
                <a:latin typeface="Times New Roman" pitchFamily="18" charset="0"/>
              </a:rPr>
              <a:t>ШТРАФЫ, САНКЦИИ, ВОЗМЕЩЕНИЕ УЩЕРБА  </a:t>
            </a:r>
            <a:r>
              <a:rPr lang="ru-RU" altLang="ru-RU" sz="2200" dirty="0" smtClean="0">
                <a:latin typeface="Times New Roman" pitchFamily="18" charset="0"/>
              </a:rPr>
              <a:t>13,4</a:t>
            </a:r>
            <a:endParaRPr lang="ru-RU" altLang="ru-RU" sz="2200" dirty="0">
              <a:latin typeface="Times New Roman" pitchFamily="18" charset="0"/>
            </a:endParaRPr>
          </a:p>
          <a:p>
            <a:pPr eaLnBrk="1" hangingPunct="1"/>
            <a:r>
              <a:rPr lang="ru-RU" altLang="ru-RU" sz="2200" dirty="0">
                <a:latin typeface="Times New Roman" pitchFamily="18" charset="0"/>
              </a:rPr>
              <a:t>БЕЗВОЗМЕЗДНЫЕ ПОСТУПЛЕНИЯ 	                  </a:t>
            </a:r>
            <a:r>
              <a:rPr lang="ru-RU" altLang="ru-RU" sz="2200" dirty="0" smtClean="0">
                <a:latin typeface="Times New Roman" pitchFamily="18" charset="0"/>
              </a:rPr>
              <a:t>4269,6</a:t>
            </a:r>
            <a:endParaRPr lang="ru-RU" altLang="ru-RU" sz="2200" dirty="0">
              <a:latin typeface="Times New Roman" pitchFamily="18" charset="0"/>
            </a:endParaRPr>
          </a:p>
          <a:p>
            <a:pPr eaLnBrk="1" hangingPunct="1">
              <a:buFont typeface="Wingdings 2" pitchFamily="18" charset="2"/>
              <a:buNone/>
            </a:pP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1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4"/>
            <a:ext cx="11521440" cy="198721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3200" b="1" dirty="0">
                <a:solidFill>
                  <a:schemeClr val="accent2"/>
                </a:solidFill>
                <a:latin typeface="+mj-lt"/>
              </a:rPr>
              <a:t>Объем поступлений доходов бюджета Майорского сельского поселения                                                                     Орловского района на </a:t>
            </a:r>
            <a:r>
              <a:rPr lang="ru-RU" sz="3200" b="1" dirty="0" smtClean="0">
                <a:solidFill>
                  <a:schemeClr val="accent2"/>
                </a:solidFill>
                <a:latin typeface="+mj-lt"/>
              </a:rPr>
              <a:t>2021 </a:t>
            </a:r>
            <a:r>
              <a:rPr lang="ru-RU" sz="3200" b="1" dirty="0">
                <a:solidFill>
                  <a:schemeClr val="accent2"/>
                </a:solidFill>
                <a:latin typeface="+mj-lt"/>
              </a:rPr>
              <a:t>год</a:t>
            </a:r>
          </a:p>
        </p:txBody>
      </p:sp>
      <p:sp>
        <p:nvSpPr>
          <p:cNvPr id="5123" name="Содержимое 9"/>
          <p:cNvSpPr>
            <a:spLocks noGrp="1"/>
          </p:cNvSpPr>
          <p:nvPr>
            <p:ph type="body" idx="1"/>
          </p:nvPr>
        </p:nvSpPr>
        <p:spPr>
          <a:xfrm>
            <a:off x="639764" y="3157538"/>
            <a:ext cx="11665692" cy="5099051"/>
          </a:xfrm>
        </p:spPr>
        <p:txBody>
          <a:bodyPr/>
          <a:lstStyle/>
          <a:p>
            <a:pPr eaLnBrk="1" hangingPunct="1"/>
            <a:r>
              <a:rPr lang="ru-RU" altLang="ru-RU" sz="2200" dirty="0">
                <a:latin typeface="Times New Roman" pitchFamily="18" charset="0"/>
              </a:rPr>
              <a:t>НАЛОГОВЫЕ И НЕНАЛОГОВЫЕ ДОХОДЫ 	  </a:t>
            </a:r>
            <a:r>
              <a:rPr lang="ru-RU" altLang="ru-RU" sz="2200" dirty="0" smtClean="0">
                <a:latin typeface="Times New Roman" pitchFamily="18" charset="0"/>
              </a:rPr>
              <a:t>2948,9</a:t>
            </a:r>
            <a:endParaRPr lang="ru-RU" altLang="ru-RU" sz="2200" dirty="0">
              <a:latin typeface="Times New Roman" pitchFamily="18" charset="0"/>
            </a:endParaRPr>
          </a:p>
          <a:p>
            <a:pPr eaLnBrk="1" hangingPunct="1"/>
            <a:r>
              <a:rPr lang="ru-RU" altLang="ru-RU" sz="2200" dirty="0">
                <a:latin typeface="Times New Roman" pitchFamily="18" charset="0"/>
              </a:rPr>
              <a:t>НАЛОГИ НА ПРИБЫЛЬ, ДОХОДЫ 	                 </a:t>
            </a:r>
            <a:r>
              <a:rPr lang="ru-RU" altLang="ru-RU" sz="2200" dirty="0" smtClean="0">
                <a:latin typeface="Times New Roman" pitchFamily="18" charset="0"/>
              </a:rPr>
              <a:t>184,3</a:t>
            </a:r>
            <a:endParaRPr lang="ru-RU" altLang="ru-RU" sz="2200" dirty="0">
              <a:latin typeface="Times New Roman" pitchFamily="18" charset="0"/>
            </a:endParaRPr>
          </a:p>
          <a:p>
            <a:pPr eaLnBrk="1" hangingPunct="1"/>
            <a:r>
              <a:rPr lang="ru-RU" altLang="ru-RU" sz="2200" dirty="0">
                <a:latin typeface="Times New Roman" pitchFamily="18" charset="0"/>
              </a:rPr>
              <a:t>НАЛОГИ НА СОВОКУПНЫЙ ДОХОД 	     </a:t>
            </a:r>
            <a:r>
              <a:rPr lang="ru-RU" altLang="ru-RU" sz="2200" dirty="0" smtClean="0">
                <a:latin typeface="Times New Roman" pitchFamily="18" charset="0"/>
              </a:rPr>
              <a:t>1248,0</a:t>
            </a:r>
            <a:endParaRPr lang="ru-RU" altLang="ru-RU" sz="2200" dirty="0">
              <a:latin typeface="Times New Roman" pitchFamily="18" charset="0"/>
            </a:endParaRPr>
          </a:p>
          <a:p>
            <a:pPr eaLnBrk="1" hangingPunct="1"/>
            <a:r>
              <a:rPr lang="ru-RU" altLang="ru-RU" sz="2200" dirty="0">
                <a:latin typeface="Times New Roman" pitchFamily="18" charset="0"/>
              </a:rPr>
              <a:t>НАЛОГИ НА ИМУЩЕСТВО 	                              </a:t>
            </a:r>
            <a:r>
              <a:rPr lang="ru-RU" altLang="ru-RU" sz="2200" dirty="0" smtClean="0">
                <a:latin typeface="Times New Roman" pitchFamily="18" charset="0"/>
              </a:rPr>
              <a:t>1447,7</a:t>
            </a:r>
            <a:endParaRPr lang="ru-RU" altLang="ru-RU" sz="2200" dirty="0">
              <a:latin typeface="Times New Roman" pitchFamily="18" charset="0"/>
            </a:endParaRPr>
          </a:p>
          <a:p>
            <a:pPr eaLnBrk="1" hangingPunct="1"/>
            <a:r>
              <a:rPr lang="ru-RU" altLang="ru-RU" sz="2200" dirty="0">
                <a:latin typeface="Times New Roman" pitchFamily="18" charset="0"/>
              </a:rPr>
              <a:t>ГОСУДАРСТВЕННАЯ ПОШЛИНА 	                    </a:t>
            </a:r>
            <a:r>
              <a:rPr lang="ru-RU" altLang="ru-RU" sz="2200" dirty="0" smtClean="0">
                <a:latin typeface="Times New Roman" pitchFamily="18" charset="0"/>
              </a:rPr>
              <a:t>15,8</a:t>
            </a:r>
          </a:p>
          <a:p>
            <a:r>
              <a:rPr lang="ru-RU" altLang="ru-RU" sz="2200" dirty="0" smtClean="0">
                <a:latin typeface="Times New Roman" pitchFamily="18" charset="0"/>
              </a:rPr>
              <a:t>ДОХОДЫ ОТ ОКАЗАНИЯ ПЛАТНЫХ УСЛУГ    39,2</a:t>
            </a:r>
            <a:endParaRPr lang="ru-RU" altLang="ru-RU" sz="2200" dirty="0">
              <a:latin typeface="Times New Roman" pitchFamily="18" charset="0"/>
            </a:endParaRPr>
          </a:p>
          <a:p>
            <a:pPr eaLnBrk="1" hangingPunct="1"/>
            <a:r>
              <a:rPr lang="ru-RU" altLang="ru-RU" sz="2200" dirty="0">
                <a:latin typeface="Times New Roman" pitchFamily="18" charset="0"/>
              </a:rPr>
              <a:t>ШТРАФЫ, САНКЦИИ, ВОЗМЕЩЕНИЕ УЩЕРБА </a:t>
            </a:r>
            <a:r>
              <a:rPr lang="ru-RU" altLang="ru-RU" sz="2200" dirty="0" smtClean="0">
                <a:latin typeface="Times New Roman" pitchFamily="18" charset="0"/>
              </a:rPr>
              <a:t>13,9</a:t>
            </a:r>
            <a:endParaRPr lang="ru-RU" altLang="ru-RU" sz="2200" dirty="0">
              <a:latin typeface="Times New Roman" pitchFamily="18" charset="0"/>
            </a:endParaRPr>
          </a:p>
          <a:p>
            <a:pPr eaLnBrk="1" hangingPunct="1"/>
            <a:r>
              <a:rPr lang="ru-RU" altLang="ru-RU" sz="2200" dirty="0">
                <a:latin typeface="Times New Roman" pitchFamily="18" charset="0"/>
              </a:rPr>
              <a:t>БЕЗВОЗМЕЗДНЫЕ ПОСТУПЛЕНИЯ 	           </a:t>
            </a:r>
            <a:r>
              <a:rPr lang="ru-RU" altLang="ru-RU" sz="2200" dirty="0" smtClean="0">
                <a:latin typeface="Times New Roman" pitchFamily="18" charset="0"/>
              </a:rPr>
              <a:t>7826,6</a:t>
            </a:r>
            <a:endParaRPr lang="ru-RU" altLang="ru-RU" sz="2200" dirty="0">
              <a:latin typeface="Times New Roman" pitchFamily="18" charset="0"/>
            </a:endParaRPr>
          </a:p>
          <a:p>
            <a:pPr eaLnBrk="1" hangingPunct="1">
              <a:buFont typeface="Wingdings 2" pitchFamily="18" charset="2"/>
              <a:buNone/>
            </a:pP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100" dirty="0">
              <a:latin typeface="Times New Roman" pitchFamily="18" charset="0"/>
            </a:endParaRPr>
          </a:p>
        </p:txBody>
      </p:sp>
    </p:spTree>
    <p:extLst>
      <p:ext uri="{BB962C8B-B14F-4D97-AF65-F5344CB8AC3E}">
        <p14:creationId xmlns:p14="http://schemas.microsoft.com/office/powerpoint/2010/main" xmlns="" val="369662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4"/>
            <a:ext cx="11521440" cy="198721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3200" b="1" dirty="0">
                <a:solidFill>
                  <a:schemeClr val="accent2"/>
                </a:solidFill>
                <a:latin typeface="+mj-lt"/>
              </a:rPr>
              <a:t>Объем поступлений доходов бюджета Майорского сельского поселения                                                                     Орловского района на </a:t>
            </a:r>
            <a:r>
              <a:rPr lang="ru-RU" sz="3200" b="1" dirty="0" smtClean="0">
                <a:solidFill>
                  <a:schemeClr val="accent2"/>
                </a:solidFill>
                <a:latin typeface="+mj-lt"/>
              </a:rPr>
              <a:t>2022 </a:t>
            </a:r>
            <a:r>
              <a:rPr lang="ru-RU" sz="3200" b="1" dirty="0">
                <a:solidFill>
                  <a:schemeClr val="accent2"/>
                </a:solidFill>
                <a:latin typeface="+mj-lt"/>
              </a:rPr>
              <a:t>год</a:t>
            </a:r>
          </a:p>
        </p:txBody>
      </p:sp>
      <p:sp>
        <p:nvSpPr>
          <p:cNvPr id="5123" name="Содержимое 9"/>
          <p:cNvSpPr>
            <a:spLocks noGrp="1"/>
          </p:cNvSpPr>
          <p:nvPr>
            <p:ph type="body" idx="1"/>
          </p:nvPr>
        </p:nvSpPr>
        <p:spPr>
          <a:xfrm>
            <a:off x="639764" y="3157538"/>
            <a:ext cx="12161836" cy="5099051"/>
          </a:xfrm>
        </p:spPr>
        <p:txBody>
          <a:bodyPr/>
          <a:lstStyle/>
          <a:p>
            <a:pPr eaLnBrk="1" hangingPunct="1"/>
            <a:r>
              <a:rPr lang="ru-RU" altLang="ru-RU" sz="2200" dirty="0">
                <a:latin typeface="Times New Roman" pitchFamily="18" charset="0"/>
              </a:rPr>
              <a:t>НАЛОГОВЫЕ И НЕНАЛОГОВЫЕ </a:t>
            </a:r>
            <a:r>
              <a:rPr lang="ru-RU" altLang="ru-RU" sz="2200" dirty="0" smtClean="0">
                <a:latin typeface="Times New Roman" pitchFamily="18" charset="0"/>
              </a:rPr>
              <a:t>ДОХОДЫ   3065,4</a:t>
            </a:r>
            <a:endParaRPr lang="ru-RU" altLang="ru-RU" sz="2200" dirty="0">
              <a:latin typeface="Times New Roman" pitchFamily="18" charset="0"/>
            </a:endParaRPr>
          </a:p>
          <a:p>
            <a:pPr eaLnBrk="1" hangingPunct="1"/>
            <a:r>
              <a:rPr lang="ru-RU" altLang="ru-RU" sz="2200" dirty="0">
                <a:latin typeface="Times New Roman" pitchFamily="18" charset="0"/>
              </a:rPr>
              <a:t>НАЛОГИ НА ПРИБЫЛЬ, ДОХОДЫ 	                 </a:t>
            </a:r>
            <a:r>
              <a:rPr lang="ru-RU" altLang="ru-RU" sz="2200" dirty="0" smtClean="0">
                <a:latin typeface="Times New Roman" pitchFamily="18" charset="0"/>
              </a:rPr>
              <a:t>191,4</a:t>
            </a:r>
            <a:endParaRPr lang="ru-RU" altLang="ru-RU" sz="2200" dirty="0">
              <a:latin typeface="Times New Roman" pitchFamily="18" charset="0"/>
            </a:endParaRPr>
          </a:p>
          <a:p>
            <a:pPr eaLnBrk="1" hangingPunct="1"/>
            <a:r>
              <a:rPr lang="ru-RU" altLang="ru-RU" sz="2200" dirty="0">
                <a:latin typeface="Times New Roman" pitchFamily="18" charset="0"/>
              </a:rPr>
              <a:t>НАЛОГИ НА СОВОКУПНЫЙ ДОХОД 	     </a:t>
            </a:r>
            <a:r>
              <a:rPr lang="ru-RU" altLang="ru-RU" sz="2200" dirty="0" smtClean="0">
                <a:latin typeface="Times New Roman" pitchFamily="18" charset="0"/>
              </a:rPr>
              <a:t>1298,0</a:t>
            </a:r>
            <a:endParaRPr lang="ru-RU" altLang="ru-RU" sz="2200" dirty="0">
              <a:latin typeface="Times New Roman" pitchFamily="18" charset="0"/>
            </a:endParaRPr>
          </a:p>
          <a:p>
            <a:pPr eaLnBrk="1" hangingPunct="1"/>
            <a:r>
              <a:rPr lang="ru-RU" altLang="ru-RU" sz="2200" dirty="0">
                <a:latin typeface="Times New Roman" pitchFamily="18" charset="0"/>
              </a:rPr>
              <a:t>НАЛОГИ НА ИМУЩЕСТВО 	                              </a:t>
            </a:r>
            <a:r>
              <a:rPr lang="ru-RU" altLang="ru-RU" sz="2200" dirty="0" smtClean="0">
                <a:latin typeface="Times New Roman" pitchFamily="18" charset="0"/>
              </a:rPr>
              <a:t> 1505,9</a:t>
            </a:r>
            <a:endParaRPr lang="ru-RU" altLang="ru-RU" sz="2200" dirty="0">
              <a:latin typeface="Times New Roman" pitchFamily="18" charset="0"/>
            </a:endParaRPr>
          </a:p>
          <a:p>
            <a:pPr eaLnBrk="1" hangingPunct="1"/>
            <a:r>
              <a:rPr lang="ru-RU" altLang="ru-RU" sz="2200" dirty="0">
                <a:latin typeface="Times New Roman" pitchFamily="18" charset="0"/>
              </a:rPr>
              <a:t>ГОСУДАРСТВЕННАЯ ПОШЛИНА 	                    </a:t>
            </a:r>
            <a:r>
              <a:rPr lang="ru-RU" altLang="ru-RU" sz="2200" dirty="0" smtClean="0">
                <a:latin typeface="Times New Roman" pitchFamily="18" charset="0"/>
              </a:rPr>
              <a:t>16,4</a:t>
            </a:r>
          </a:p>
          <a:p>
            <a:r>
              <a:rPr lang="ru-RU" altLang="ru-RU" sz="2200" dirty="0" smtClean="0">
                <a:latin typeface="Times New Roman" pitchFamily="18" charset="0"/>
              </a:rPr>
              <a:t>ДОХОДЫ ОТ ОКАЗАНИЯ ПЛАТНЫХ УСЛУГ    39,2</a:t>
            </a:r>
            <a:endParaRPr lang="ru-RU" altLang="ru-RU" sz="2200" dirty="0">
              <a:latin typeface="Times New Roman" pitchFamily="18" charset="0"/>
            </a:endParaRPr>
          </a:p>
          <a:p>
            <a:pPr eaLnBrk="1" hangingPunct="1"/>
            <a:r>
              <a:rPr lang="ru-RU" altLang="ru-RU" sz="2200" dirty="0">
                <a:latin typeface="Times New Roman" pitchFamily="18" charset="0"/>
              </a:rPr>
              <a:t>ШТРАФЫ, САНКЦИИ, ВОЗМЕЩЕНИЕ УЩЕРБА  </a:t>
            </a:r>
            <a:r>
              <a:rPr lang="ru-RU" altLang="ru-RU" sz="2200" dirty="0" smtClean="0">
                <a:latin typeface="Times New Roman" pitchFamily="18" charset="0"/>
              </a:rPr>
              <a:t>14,5</a:t>
            </a:r>
            <a:endParaRPr lang="ru-RU" altLang="ru-RU" sz="2200" dirty="0">
              <a:latin typeface="Times New Roman" pitchFamily="18" charset="0"/>
            </a:endParaRPr>
          </a:p>
          <a:p>
            <a:pPr eaLnBrk="1" hangingPunct="1"/>
            <a:r>
              <a:rPr lang="ru-RU" altLang="ru-RU" sz="2200" dirty="0">
                <a:latin typeface="Times New Roman" pitchFamily="18" charset="0"/>
              </a:rPr>
              <a:t>БЕЗВОЗМЕЗДНЫЕ ПОСТУПЛЕНИЯ 	        </a:t>
            </a:r>
            <a:r>
              <a:rPr lang="ru-RU" altLang="ru-RU" sz="2200" dirty="0" smtClean="0">
                <a:latin typeface="Times New Roman" pitchFamily="18" charset="0"/>
              </a:rPr>
              <a:t>2096,6</a:t>
            </a:r>
            <a:endParaRPr lang="ru-RU" altLang="ru-RU" sz="2200" dirty="0">
              <a:latin typeface="Times New Roman" pitchFamily="18" charset="0"/>
            </a:endParaRPr>
          </a:p>
          <a:p>
            <a:pPr eaLnBrk="1" hangingPunct="1">
              <a:buFont typeface="Wingdings 2" pitchFamily="18" charset="2"/>
              <a:buNone/>
            </a:pPr>
            <a:endParaRPr lang="ru-RU" altLang="ru-RU" sz="2200" dirty="0">
              <a:latin typeface="Times New Roman" pitchFamily="18" charset="0"/>
            </a:endParaRPr>
          </a:p>
          <a:p>
            <a:pPr eaLnBrk="1" hangingPunct="1"/>
            <a:endParaRPr lang="ru-RU" altLang="ru-RU" sz="2100" dirty="0">
              <a:latin typeface="Times New Roman" pitchFamily="18" charset="0"/>
            </a:endParaRPr>
          </a:p>
          <a:p>
            <a:pPr eaLnBrk="1" hangingPunct="1"/>
            <a:endParaRPr lang="ru-RU" altLang="ru-RU" sz="2100" dirty="0">
              <a:latin typeface="Times New Roman" pitchFamily="18" charset="0"/>
            </a:endParaRPr>
          </a:p>
        </p:txBody>
      </p:sp>
    </p:spTree>
    <p:extLst>
      <p:ext uri="{BB962C8B-B14F-4D97-AF65-F5344CB8AC3E}">
        <p14:creationId xmlns:p14="http://schemas.microsoft.com/office/powerpoint/2010/main" xmlns="" val="2468972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fontScale="90000"/>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b="1" dirty="0">
                <a:solidFill>
                  <a:schemeClr val="accent2"/>
                </a:solidFill>
                <a:latin typeface="+mj-lt"/>
              </a:rPr>
              <a:t>Нормативы распределения неналоговых доходов </a:t>
            </a:r>
            <a:br>
              <a:rPr lang="ru-RU" sz="2400" b="1" dirty="0">
                <a:solidFill>
                  <a:schemeClr val="accent2"/>
                </a:solidFill>
                <a:latin typeface="+mj-lt"/>
              </a:rPr>
            </a:br>
            <a:r>
              <a:rPr lang="ru-RU" sz="2400" b="1" dirty="0">
                <a:solidFill>
                  <a:schemeClr val="accent2"/>
                </a:solidFill>
                <a:latin typeface="+mj-lt"/>
              </a:rPr>
              <a:t>в бюджет Майорского сельского поселения Орловского района на</a:t>
            </a:r>
            <a:br>
              <a:rPr lang="ru-RU" sz="2400" b="1" dirty="0">
                <a:solidFill>
                  <a:schemeClr val="accent2"/>
                </a:solidFill>
                <a:latin typeface="+mj-lt"/>
              </a:rPr>
            </a:br>
            <a:r>
              <a:rPr lang="ru-RU" sz="2400" b="1" dirty="0">
                <a:solidFill>
                  <a:schemeClr val="accent2"/>
                </a:solidFill>
                <a:latin typeface="+mj-lt"/>
              </a:rPr>
              <a:t> </a:t>
            </a:r>
            <a:r>
              <a:rPr lang="ru-RU" sz="2400" b="1" dirty="0" smtClean="0">
                <a:solidFill>
                  <a:schemeClr val="accent2"/>
                </a:solidFill>
                <a:latin typeface="+mj-lt"/>
              </a:rPr>
              <a:t>2020 </a:t>
            </a:r>
            <a:r>
              <a:rPr lang="ru-RU" sz="2400" b="1" dirty="0">
                <a:solidFill>
                  <a:schemeClr val="accent2"/>
                </a:solidFill>
                <a:latin typeface="+mj-lt"/>
              </a:rPr>
              <a:t>год  и </a:t>
            </a:r>
            <a:r>
              <a:rPr lang="ru-RU" sz="2400" b="1" dirty="0" smtClean="0">
                <a:solidFill>
                  <a:schemeClr val="accent2"/>
                </a:solidFill>
                <a:latin typeface="+mj-lt"/>
              </a:rPr>
              <a:t>плановый период 2021 </a:t>
            </a:r>
            <a:r>
              <a:rPr lang="ru-RU" sz="2400" b="1" dirty="0">
                <a:solidFill>
                  <a:schemeClr val="accent2"/>
                </a:solidFill>
                <a:latin typeface="+mj-lt"/>
              </a:rPr>
              <a:t>и </a:t>
            </a:r>
            <a:r>
              <a:rPr lang="ru-RU" sz="2400" b="1" dirty="0" smtClean="0">
                <a:solidFill>
                  <a:schemeClr val="accent2"/>
                </a:solidFill>
                <a:latin typeface="+mj-lt"/>
              </a:rPr>
              <a:t>2022 годов</a:t>
            </a:r>
            <a:r>
              <a:rPr lang="ru-RU" sz="2400" b="1" dirty="0">
                <a:solidFill>
                  <a:schemeClr val="accent2"/>
                </a:solidFill>
                <a:latin typeface="+mj-lt"/>
              </a:rPr>
              <a:t/>
            </a:r>
            <a:br>
              <a:rPr lang="ru-RU" sz="2400" b="1" dirty="0">
                <a:solidFill>
                  <a:schemeClr val="accent2"/>
                </a:solidFill>
                <a:latin typeface="+mj-lt"/>
              </a:rPr>
            </a:br>
            <a:endParaRPr lang="ru-RU" sz="2400" b="1" dirty="0">
              <a:solidFill>
                <a:schemeClr val="accent2"/>
              </a:solidFill>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xmlns="" val="3947703012"/>
              </p:ext>
            </p:extLst>
          </p:nvPr>
        </p:nvGraphicFramePr>
        <p:xfrm>
          <a:off x="2144713" y="2763838"/>
          <a:ext cx="10656887" cy="54213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b="1" dirty="0">
                <a:solidFill>
                  <a:schemeClr val="accent2"/>
                </a:solidFill>
                <a:latin typeface="+mj-lt"/>
              </a:rPr>
              <a:t>Распределение бюджетных ассигнований</a:t>
            </a:r>
            <a:br>
              <a:rPr lang="ru-RU" sz="2400" b="1" dirty="0">
                <a:solidFill>
                  <a:schemeClr val="accent2"/>
                </a:solidFill>
                <a:latin typeface="+mj-lt"/>
              </a:rPr>
            </a:br>
            <a:r>
              <a:rPr lang="ru-RU" sz="2400" b="1" dirty="0">
                <a:solidFill>
                  <a:schemeClr val="accent2"/>
                </a:solidFill>
                <a:latin typeface="+mj-lt"/>
              </a:rPr>
              <a:t> по разделам расходов бюджета Майорского сельского поселения Орловского района на </a:t>
            </a:r>
            <a:r>
              <a:rPr lang="ru-RU" sz="2400" b="1" dirty="0" smtClean="0">
                <a:solidFill>
                  <a:schemeClr val="accent2"/>
                </a:solidFill>
                <a:latin typeface="+mj-lt"/>
              </a:rPr>
              <a:t>2020 год</a:t>
            </a:r>
            <a:r>
              <a:rPr lang="ru-RU" sz="2400" dirty="0">
                <a:solidFill>
                  <a:schemeClr val="accent2"/>
                </a:solidFill>
                <a:latin typeface="+mj-lt"/>
              </a:rPr>
              <a:t/>
            </a:r>
            <a:br>
              <a:rPr lang="ru-RU" sz="2400" dirty="0">
                <a:solidFill>
                  <a:schemeClr val="accent2"/>
                </a:solidFill>
                <a:latin typeface="+mj-lt"/>
              </a:rPr>
            </a:br>
            <a:endParaRPr lang="ru-RU" sz="2400" dirty="0">
              <a:solidFill>
                <a:schemeClr val="accent2"/>
              </a:solidFill>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xmlns="" val="1850303959"/>
              </p:ext>
            </p:extLst>
          </p:nvPr>
        </p:nvGraphicFramePr>
        <p:xfrm>
          <a:off x="0"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01" tIns="64001" rIns="128001" bIns="64001">
            <a:normAutofit/>
            <a:scene3d>
              <a:camera prst="orthographicFront"/>
              <a:lightRig rig="soft" dir="t">
                <a:rot lat="0" lon="0" rev="16800000"/>
              </a:lightRig>
            </a:scene3d>
            <a:sp3d prstMaterial="softEdge">
              <a:bevelT w="38100" h="38100"/>
            </a:sp3d>
          </a:bodyPr>
          <a:lstStyle/>
          <a:p>
            <a:pPr algn="ctr" defTabSz="914290" eaLnBrk="1" fontAlgn="auto" hangingPunct="1">
              <a:spcAft>
                <a:spcPts val="0"/>
              </a:spcAft>
              <a:defRPr/>
            </a:pPr>
            <a:r>
              <a:rPr lang="ru-RU" sz="2400" b="1" dirty="0">
                <a:solidFill>
                  <a:schemeClr val="accent2"/>
                </a:solidFill>
                <a:latin typeface="+mj-lt"/>
              </a:rPr>
              <a:t>Распределение бюджетных ассигнований</a:t>
            </a:r>
            <a:br>
              <a:rPr lang="ru-RU" sz="2400" b="1" dirty="0">
                <a:solidFill>
                  <a:schemeClr val="accent2"/>
                </a:solidFill>
                <a:latin typeface="+mj-lt"/>
              </a:rPr>
            </a:br>
            <a:r>
              <a:rPr lang="ru-RU" sz="2400" b="1" dirty="0">
                <a:solidFill>
                  <a:schemeClr val="accent2"/>
                </a:solidFill>
                <a:latin typeface="+mj-lt"/>
              </a:rPr>
              <a:t> по разделам расходов бюджета Майорского сельского поселения Орловского района на плановый период </a:t>
            </a:r>
            <a:r>
              <a:rPr lang="ru-RU" sz="2400" b="1" dirty="0" smtClean="0">
                <a:solidFill>
                  <a:schemeClr val="accent2"/>
                </a:solidFill>
                <a:latin typeface="+mj-lt"/>
              </a:rPr>
              <a:t>2021  </a:t>
            </a:r>
            <a:r>
              <a:rPr lang="ru-RU" sz="2400" b="1" dirty="0">
                <a:solidFill>
                  <a:schemeClr val="accent2"/>
                </a:solidFill>
                <a:latin typeface="+mj-lt"/>
              </a:rPr>
              <a:t>год</a:t>
            </a:r>
            <a:r>
              <a:rPr lang="ru-RU" sz="2400" b="1" dirty="0">
                <a:latin typeface="+mj-lt"/>
              </a:rPr>
              <a:t/>
            </a:r>
            <a:br>
              <a:rPr lang="ru-RU" sz="2400" b="1" dirty="0">
                <a:latin typeface="+mj-lt"/>
              </a:rPr>
            </a:br>
            <a:endParaRPr lang="ru-RU" sz="2400" b="1"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xmlns="" val="2834312056"/>
              </p:ext>
            </p:extLst>
          </p:nvPr>
        </p:nvGraphicFramePr>
        <p:xfrm>
          <a:off x="0"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983928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2580</TotalTime>
  <Words>658</Words>
  <Application>Microsoft Office PowerPoint</Application>
  <PresentationFormat>A3 (297x420 мм)</PresentationFormat>
  <Paragraphs>76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Аспект</vt:lpstr>
      <vt:lpstr>О бюджете Майорского сельского поселения  на 2020 год и на плановый период 2021 и 2022 годов</vt:lpstr>
      <vt:lpstr>Основные характеристики бюджета Майорского сельского поселения Орловского района на 2020 год с учетом уровня инфляции, не превышающего </vt:lpstr>
      <vt:lpstr>Основные характеристики бюджета Майорского сельского поселения Орловского района на плановый период 2021 год и 2022 год с учетом уровня инфляции, не превышающего </vt:lpstr>
      <vt:lpstr>Объем поступлений доходов бюджета Майорского сельского поселения                                                                     Орловского района на 2020 год</vt:lpstr>
      <vt:lpstr>Объем поступлений доходов бюджета Майорского сельского поселения                                                                     Орловского района на 2021 год</vt:lpstr>
      <vt:lpstr>Объем поступлений доходов бюджета Майорского сельского поселения                                                                     Орловского района на 2022 год</vt:lpstr>
      <vt:lpstr>Нормативы распределения неналоговых доходов  в бюджет Майорского сельского поселения Орловского района на  2020 год  и плановый период 2021 и 2022 годов </vt:lpstr>
      <vt:lpstr>Распределение бюджетных ассигнований  по разделам расходов бюджета Майорского сельского поселения Орловского района на 2020 год </vt:lpstr>
      <vt:lpstr>Распределение бюджетных ассигнований  по разделам расходов бюджета Майорского сельского поселения Орловского района на плановый период 2021  год </vt:lpstr>
      <vt:lpstr>Распределение бюджетных ассигнований  по разделам расходов бюджета Майорского сельского поселения Орловского района на плановый период 2022  год </vt:lpstr>
      <vt:lpstr>  Распределение бюджетных ассигнований  по муниципальным программам Майорского сельского поселения  Орловского района на 2020 год   </vt:lpstr>
      <vt:lpstr>  Иные межбюджетные трансферты,  передаваемые из бюджета Майорского сельского поселения   Орловского района в бюджет Орловского района  и  направляемых  на  финансирование  расходов, связанных с осуществлением части полномочий органов местного самоуправления на 2020-2022год </vt:lpstr>
      <vt:lpstr>Распределение субвенций бюджету Майорского сельского поселения Орловского района  из Фонда компенсаций областного бюджета на 2020 год и плановый период 2021 и 2022 годов </vt:lpstr>
      <vt:lpstr>Распределение иных межбюджетных трансфертов бюджету Майорского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2021 год  за счет субсидий областного бюджета  (с долей местного бюджета</vt:lpstr>
    </vt:vector>
  </TitlesOfParts>
  <Manager>Солохов И. В.</Manager>
  <Company>НЦУКС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Паспорт территории города Белгорода Белгородской области</dc:title>
  <dc:creator>Пучков М. В.</dc:creator>
  <cp:lastModifiedBy>User</cp:lastModifiedBy>
  <cp:revision>231</cp:revision>
  <dcterms:created xsi:type="dcterms:W3CDTF">2009-06-17T06:08:07Z</dcterms:created>
  <dcterms:modified xsi:type="dcterms:W3CDTF">2020-02-06T16:37:49Z</dcterms:modified>
</cp:coreProperties>
</file>