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5"/>
  </p:notesMasterIdLst>
  <p:sldIdLst>
    <p:sldId id="273" r:id="rId2"/>
    <p:sldId id="274" r:id="rId3"/>
    <p:sldId id="275" r:id="rId4"/>
    <p:sldId id="259" r:id="rId5"/>
    <p:sldId id="276" r:id="rId6"/>
    <p:sldId id="277" r:id="rId7"/>
    <p:sldId id="261" r:id="rId8"/>
    <p:sldId id="263" r:id="rId9"/>
    <p:sldId id="278" r:id="rId10"/>
    <p:sldId id="279" r:id="rId11"/>
    <p:sldId id="265" r:id="rId12"/>
    <p:sldId id="270" r:id="rId13"/>
    <p:sldId id="280" r:id="rId14"/>
  </p:sldIdLst>
  <p:sldSz cx="12801600" cy="9601200" type="A3"/>
  <p:notesSz cx="6669088" cy="9928225"/>
  <p:defaultTextStyle>
    <a:defPPr>
      <a:defRPr lang="ru-RU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F9F9F9"/>
      </a:buClr>
      <a:buSzPct val="65000"/>
      <a:buFont typeface="Wingdings 2" pitchFamily="18" charset="2"/>
      <a:buChar char="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45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F9F9F9"/>
      </a:buClr>
      <a:buSzPct val="65000"/>
      <a:buFont typeface="Wingdings 2" pitchFamily="18" charset="2"/>
      <a:buChar char="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9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F9F9F9"/>
      </a:buClr>
      <a:buSzPct val="65000"/>
      <a:buFont typeface="Wingdings 2" pitchFamily="18" charset="2"/>
      <a:buChar char="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36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F9F9F9"/>
      </a:buClr>
      <a:buSzPct val="65000"/>
      <a:buFont typeface="Wingdings 2" pitchFamily="18" charset="2"/>
      <a:buChar char="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581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F9F9F9"/>
      </a:buClr>
      <a:buSzPct val="65000"/>
      <a:buFont typeface="Wingdings 2" pitchFamily="18" charset="2"/>
      <a:buChar char="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25" algn="l" defTabSz="91429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870" algn="l" defTabSz="91429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016" algn="l" defTabSz="91429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161" algn="l" defTabSz="91429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8111A"/>
    <a:srgbClr val="CCFF33"/>
    <a:srgbClr val="FF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8" autoAdjust="0"/>
    <p:restoredTop sz="93651" autoAdjust="0"/>
  </p:normalViewPr>
  <p:slideViewPr>
    <p:cSldViewPr>
      <p:cViewPr varScale="1">
        <p:scale>
          <a:sx n="52" d="100"/>
          <a:sy n="52" d="100"/>
        </p:scale>
        <p:origin x="114" y="73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норматив в процентах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невыясненые поступления, зачисляемые в бюджет</c:v>
                </c:pt>
                <c:pt idx="1">
                  <c:v>прочие неналоговые доходы бюджеты поселения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9929920"/>
        <c:axId val="399932664"/>
        <c:axId val="0"/>
      </c:bar3DChart>
      <c:catAx>
        <c:axId val="3999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9932664"/>
        <c:crosses val="autoZero"/>
        <c:auto val="1"/>
        <c:lblAlgn val="ctr"/>
        <c:lblOffset val="100"/>
        <c:noMultiLvlLbl val="0"/>
      </c:catAx>
      <c:valAx>
        <c:axId val="3999326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99929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3">
                  <a:shade val="44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3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>
                  <a:shade val="72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3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3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3">
                  <a:tint val="72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3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8"/>
            <c:bubble3D val="0"/>
            <c:spPr>
              <a:solidFill>
                <a:schemeClr val="accent3">
                  <a:tint val="44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провоохранительная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4162.6000000000004</c:v>
                </c:pt>
                <c:pt idx="1">
                  <c:v>97.1</c:v>
                </c:pt>
                <c:pt idx="2">
                  <c:v>5</c:v>
                </c:pt>
                <c:pt idx="3">
                  <c:v>300</c:v>
                </c:pt>
                <c:pt idx="4">
                  <c:v>248.8</c:v>
                </c:pt>
                <c:pt idx="5">
                  <c:v>2</c:v>
                </c:pt>
                <c:pt idx="6">
                  <c:v>1579.2</c:v>
                </c:pt>
                <c:pt idx="7">
                  <c:v>10</c:v>
                </c:pt>
                <c:pt idx="8">
                  <c:v>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111483979431686"/>
          <c:y val="0.23120854154191611"/>
          <c:w val="0.26020633992894343"/>
          <c:h val="0.7121124054444056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3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провоохранительная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4241.2</c:v>
                </c:pt>
                <c:pt idx="1">
                  <c:v>100.7</c:v>
                </c:pt>
                <c:pt idx="2">
                  <c:v>0</c:v>
                </c:pt>
                <c:pt idx="3">
                  <c:v>300</c:v>
                </c:pt>
                <c:pt idx="4">
                  <c:v>62</c:v>
                </c:pt>
                <c:pt idx="5">
                  <c:v>0</c:v>
                </c:pt>
                <c:pt idx="6">
                  <c:v>1368.9</c:v>
                </c:pt>
                <c:pt idx="7">
                  <c:v>10</c:v>
                </c:pt>
                <c:pt idx="8">
                  <c:v>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shade val="44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1">
                  <a:shade val="72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tint val="72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8"/>
            <c:bubble3D val="0"/>
            <c:spPr>
              <a:solidFill>
                <a:schemeClr val="accent1">
                  <a:tint val="44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провоохранительная деятельность</c:v>
                </c:pt>
                <c:pt idx="3">
                  <c:v>Науиональная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4407.2</c:v>
                </c:pt>
                <c:pt idx="1">
                  <c:v>0</c:v>
                </c:pt>
                <c:pt idx="2">
                  <c:v>0</c:v>
                </c:pt>
                <c:pt idx="3">
                  <c:v>300</c:v>
                </c:pt>
                <c:pt idx="4">
                  <c:v>0</c:v>
                </c:pt>
                <c:pt idx="5">
                  <c:v>0</c:v>
                </c:pt>
                <c:pt idx="6">
                  <c:v>1204.9000000000001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2CCACD-A8A5-4772-BF26-4DF2DBAC9E2D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F5F8037-2FCA-4CD5-8C4B-87E14D257E40}">
      <dgm:prSet phldrT="[Текст]"/>
      <dgm:spPr/>
      <dgm:t>
        <a:bodyPr/>
        <a:lstStyle/>
        <a:p>
          <a:r>
            <a:rPr lang="ru-RU" dirty="0" smtClean="0"/>
            <a:t>Субвенция  на осуществление государственных полномочий по первичному воинскому учету на территориях, где отсутствуют военные комиссариаты – </a:t>
          </a:r>
          <a:r>
            <a:rPr lang="ru-RU" dirty="0" smtClean="0"/>
            <a:t>2022 </a:t>
          </a:r>
          <a:r>
            <a:rPr lang="ru-RU" dirty="0" smtClean="0"/>
            <a:t>год – </a:t>
          </a:r>
          <a:r>
            <a:rPr lang="ru-RU" dirty="0" smtClean="0"/>
            <a:t>97,1 </a:t>
          </a:r>
          <a:r>
            <a:rPr lang="ru-RU" dirty="0" smtClean="0"/>
            <a:t>тыс. рублей; </a:t>
          </a:r>
          <a:r>
            <a:rPr lang="ru-RU" dirty="0" smtClean="0"/>
            <a:t>2023 </a:t>
          </a:r>
          <a:r>
            <a:rPr lang="ru-RU" dirty="0" smtClean="0"/>
            <a:t>год – </a:t>
          </a:r>
          <a:r>
            <a:rPr lang="ru-RU" dirty="0" smtClean="0"/>
            <a:t>100,7 </a:t>
          </a:r>
          <a:r>
            <a:rPr lang="ru-RU" dirty="0" smtClean="0"/>
            <a:t>тыс. рублей; </a:t>
          </a:r>
          <a:r>
            <a:rPr lang="ru-RU" dirty="0" smtClean="0"/>
            <a:t>2024 </a:t>
          </a:r>
          <a:r>
            <a:rPr lang="ru-RU" dirty="0" smtClean="0"/>
            <a:t>год- </a:t>
          </a:r>
          <a:r>
            <a:rPr lang="ru-RU" dirty="0" smtClean="0"/>
            <a:t>0,0 </a:t>
          </a:r>
          <a:r>
            <a:rPr lang="ru-RU" dirty="0" smtClean="0"/>
            <a:t>тыс. рублей.</a:t>
          </a:r>
          <a:endParaRPr lang="ru-RU" dirty="0"/>
        </a:p>
      </dgm:t>
    </dgm:pt>
    <dgm:pt modelId="{D4FBF85A-7B09-4D4D-8056-5D4393E68BFA}" type="parTrans" cxnId="{F9CB4ED6-4768-4524-9A3D-3A98639526B7}">
      <dgm:prSet/>
      <dgm:spPr/>
      <dgm:t>
        <a:bodyPr/>
        <a:lstStyle/>
        <a:p>
          <a:endParaRPr lang="ru-RU"/>
        </a:p>
      </dgm:t>
    </dgm:pt>
    <dgm:pt modelId="{93B63D50-9761-4672-8551-2820A0031B14}" type="sibTrans" cxnId="{F9CB4ED6-4768-4524-9A3D-3A98639526B7}">
      <dgm:prSet/>
      <dgm:spPr/>
      <dgm:t>
        <a:bodyPr/>
        <a:lstStyle/>
        <a:p>
          <a:endParaRPr lang="ru-RU"/>
        </a:p>
      </dgm:t>
    </dgm:pt>
    <dgm:pt modelId="{A7C7EF3D-26D6-4C87-8E88-7FF8768CD4A3}">
      <dgm:prSet phldrT="[Текст]"/>
      <dgm:spPr/>
      <dgm:t>
        <a:bodyPr/>
        <a:lstStyle/>
        <a:p>
          <a:r>
            <a:rPr lang="ru-RU" dirty="0" smtClean="0"/>
            <a:t>Расходы на осуществление полномочий по определению в соответствии с частью 1статьи 11.2 Областного закона от 25 октября 2002 года № 273-ЗС «Об административных правонарушениях» - 0,2 тыс. рублей</a:t>
          </a:r>
          <a:endParaRPr lang="ru-RU" dirty="0"/>
        </a:p>
      </dgm:t>
    </dgm:pt>
    <dgm:pt modelId="{1A7452BA-8371-4153-A2BD-0F4C2C7F70CA}" type="parTrans" cxnId="{A8D37039-92ED-4731-9B8C-9F8E32EB801F}">
      <dgm:prSet/>
      <dgm:spPr/>
      <dgm:t>
        <a:bodyPr/>
        <a:lstStyle/>
        <a:p>
          <a:endParaRPr lang="ru-RU"/>
        </a:p>
      </dgm:t>
    </dgm:pt>
    <dgm:pt modelId="{F8608AA0-A4BD-414E-B053-CF39CF8DB891}" type="sibTrans" cxnId="{A8D37039-92ED-4731-9B8C-9F8E32EB801F}">
      <dgm:prSet/>
      <dgm:spPr/>
      <dgm:t>
        <a:bodyPr/>
        <a:lstStyle/>
        <a:p>
          <a:endParaRPr lang="ru-RU"/>
        </a:p>
      </dgm:t>
    </dgm:pt>
    <dgm:pt modelId="{428BE228-85D8-4CF2-B18A-B0E496DC7DAC}" type="pres">
      <dgm:prSet presAssocID="{942CCACD-A8A5-4772-BF26-4DF2DBAC9E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FD4441-E0F6-4098-8BCC-C5EA05E0D2B6}" type="pres">
      <dgm:prSet presAssocID="{5F5F8037-2FCA-4CD5-8C4B-87E14D257E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554163-E13B-42B9-879C-29A315604E28}" type="pres">
      <dgm:prSet presAssocID="{93B63D50-9761-4672-8551-2820A0031B14}" presName="spacer" presStyleCnt="0"/>
      <dgm:spPr/>
      <dgm:t>
        <a:bodyPr/>
        <a:lstStyle/>
        <a:p>
          <a:endParaRPr lang="ru-RU"/>
        </a:p>
      </dgm:t>
    </dgm:pt>
    <dgm:pt modelId="{D8E21CD3-4DE0-47E3-A5D7-82984249EA72}" type="pres">
      <dgm:prSet presAssocID="{A7C7EF3D-26D6-4C87-8E88-7FF8768CD4A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4B3127-414C-4757-B68B-FE18D0DE53C6}" type="presOf" srcId="{5F5F8037-2FCA-4CD5-8C4B-87E14D257E40}" destId="{CFFD4441-E0F6-4098-8BCC-C5EA05E0D2B6}" srcOrd="0" destOrd="0" presId="urn:microsoft.com/office/officeart/2005/8/layout/vList2"/>
    <dgm:cxn modelId="{3C9DF576-CD09-4EEF-867D-856BF4352597}" type="presOf" srcId="{A7C7EF3D-26D6-4C87-8E88-7FF8768CD4A3}" destId="{D8E21CD3-4DE0-47E3-A5D7-82984249EA72}" srcOrd="0" destOrd="0" presId="urn:microsoft.com/office/officeart/2005/8/layout/vList2"/>
    <dgm:cxn modelId="{A8D37039-92ED-4731-9B8C-9F8E32EB801F}" srcId="{942CCACD-A8A5-4772-BF26-4DF2DBAC9E2D}" destId="{A7C7EF3D-26D6-4C87-8E88-7FF8768CD4A3}" srcOrd="1" destOrd="0" parTransId="{1A7452BA-8371-4153-A2BD-0F4C2C7F70CA}" sibTransId="{F8608AA0-A4BD-414E-B053-CF39CF8DB891}"/>
    <dgm:cxn modelId="{9FA7B8B6-323A-44C3-8CBC-66489023C004}" type="presOf" srcId="{942CCACD-A8A5-4772-BF26-4DF2DBAC9E2D}" destId="{428BE228-85D8-4CF2-B18A-B0E496DC7DAC}" srcOrd="0" destOrd="0" presId="urn:microsoft.com/office/officeart/2005/8/layout/vList2"/>
    <dgm:cxn modelId="{F9CB4ED6-4768-4524-9A3D-3A98639526B7}" srcId="{942CCACD-A8A5-4772-BF26-4DF2DBAC9E2D}" destId="{5F5F8037-2FCA-4CD5-8C4B-87E14D257E40}" srcOrd="0" destOrd="0" parTransId="{D4FBF85A-7B09-4D4D-8056-5D4393E68BFA}" sibTransId="{93B63D50-9761-4672-8551-2820A0031B14}"/>
    <dgm:cxn modelId="{A9BED1CF-F8B3-49D4-9593-C7AA46AAD19A}" type="presParOf" srcId="{428BE228-85D8-4CF2-B18A-B0E496DC7DAC}" destId="{CFFD4441-E0F6-4098-8BCC-C5EA05E0D2B6}" srcOrd="0" destOrd="0" presId="urn:microsoft.com/office/officeart/2005/8/layout/vList2"/>
    <dgm:cxn modelId="{38885FE4-2F3C-4DA5-983C-3F8BDFB61BE1}" type="presParOf" srcId="{428BE228-85D8-4CF2-B18A-B0E496DC7DAC}" destId="{ED554163-E13B-42B9-879C-29A315604E28}" srcOrd="1" destOrd="0" presId="urn:microsoft.com/office/officeart/2005/8/layout/vList2"/>
    <dgm:cxn modelId="{14E944AA-D444-410E-8D9C-CA3F217CB384}" type="presParOf" srcId="{428BE228-85D8-4CF2-B18A-B0E496DC7DAC}" destId="{D8E21CD3-4DE0-47E3-A5D7-82984249EA7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D4441-E0F6-4098-8BCC-C5EA05E0D2B6}">
      <dsp:nvSpPr>
        <dsp:cNvPr id="0" name=""/>
        <dsp:cNvSpPr/>
      </dsp:nvSpPr>
      <dsp:spPr>
        <a:xfrm>
          <a:off x="0" y="18243"/>
          <a:ext cx="11522075" cy="29483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Субвенция  на осуществление государственных полномочий по первичному воинскому учету на территориях, где отсутствуют военные комиссариаты – </a:t>
          </a:r>
          <a:r>
            <a:rPr lang="ru-RU" sz="3500" kern="1200" dirty="0" smtClean="0"/>
            <a:t>2022 </a:t>
          </a:r>
          <a:r>
            <a:rPr lang="ru-RU" sz="3500" kern="1200" dirty="0" smtClean="0"/>
            <a:t>год – </a:t>
          </a:r>
          <a:r>
            <a:rPr lang="ru-RU" sz="3500" kern="1200" dirty="0" smtClean="0"/>
            <a:t>97,1 </a:t>
          </a:r>
          <a:r>
            <a:rPr lang="ru-RU" sz="3500" kern="1200" dirty="0" smtClean="0"/>
            <a:t>тыс. рублей; </a:t>
          </a:r>
          <a:r>
            <a:rPr lang="ru-RU" sz="3500" kern="1200" dirty="0" smtClean="0"/>
            <a:t>2023 </a:t>
          </a:r>
          <a:r>
            <a:rPr lang="ru-RU" sz="3500" kern="1200" dirty="0" smtClean="0"/>
            <a:t>год – </a:t>
          </a:r>
          <a:r>
            <a:rPr lang="ru-RU" sz="3500" kern="1200" dirty="0" smtClean="0"/>
            <a:t>100,7 </a:t>
          </a:r>
          <a:r>
            <a:rPr lang="ru-RU" sz="3500" kern="1200" dirty="0" smtClean="0"/>
            <a:t>тыс. рублей; </a:t>
          </a:r>
          <a:r>
            <a:rPr lang="ru-RU" sz="3500" kern="1200" dirty="0" smtClean="0"/>
            <a:t>2024 </a:t>
          </a:r>
          <a:r>
            <a:rPr lang="ru-RU" sz="3500" kern="1200" dirty="0" smtClean="0"/>
            <a:t>год- </a:t>
          </a:r>
          <a:r>
            <a:rPr lang="ru-RU" sz="3500" kern="1200" dirty="0" smtClean="0"/>
            <a:t>0,0 </a:t>
          </a:r>
          <a:r>
            <a:rPr lang="ru-RU" sz="3500" kern="1200" dirty="0" smtClean="0"/>
            <a:t>тыс. рублей.</a:t>
          </a:r>
          <a:endParaRPr lang="ru-RU" sz="3500" kern="1200" dirty="0"/>
        </a:p>
      </dsp:txBody>
      <dsp:txXfrm>
        <a:off x="143929" y="162172"/>
        <a:ext cx="11234217" cy="2660541"/>
      </dsp:txXfrm>
    </dsp:sp>
    <dsp:sp modelId="{D8E21CD3-4DE0-47E3-A5D7-82984249EA72}">
      <dsp:nvSpPr>
        <dsp:cNvPr id="0" name=""/>
        <dsp:cNvSpPr/>
      </dsp:nvSpPr>
      <dsp:spPr>
        <a:xfrm>
          <a:off x="0" y="3067443"/>
          <a:ext cx="11522075" cy="2948399"/>
        </a:xfrm>
        <a:prstGeom prst="roundRect">
          <a:avLst/>
        </a:prstGeom>
        <a:gradFill rotWithShape="0">
          <a:gsLst>
            <a:gs pos="0">
              <a:schemeClr val="accent4">
                <a:hueOff val="-911834"/>
                <a:satOff val="-4605"/>
                <a:lumOff val="-6470"/>
                <a:alphaOff val="0"/>
                <a:tint val="96000"/>
                <a:lumMod val="100000"/>
              </a:schemeClr>
            </a:gs>
            <a:gs pos="78000">
              <a:schemeClr val="accent4">
                <a:hueOff val="-911834"/>
                <a:satOff val="-4605"/>
                <a:lumOff val="-647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Расходы на осуществление полномочий по определению в соответствии с частью 1статьи 11.2 Областного закона от 25 октября 2002 года № 273-ЗС «Об административных правонарушениях» - 0,2 тыс. рублей</a:t>
          </a:r>
          <a:endParaRPr lang="ru-RU" sz="3500" kern="1200" dirty="0"/>
        </a:p>
      </dsp:txBody>
      <dsp:txXfrm>
        <a:off x="143929" y="3211372"/>
        <a:ext cx="11234217" cy="2660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07790E57-7A1D-4C4F-93DE-E7711EAA1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246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714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1429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7143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2858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5725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7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90E57-7A1D-4C4F-93DE-E7711EAA12F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38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853" y="-11855"/>
            <a:ext cx="12837726" cy="9624909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2834" y="3366348"/>
            <a:ext cx="8157407" cy="2304823"/>
          </a:xfrm>
        </p:spPr>
        <p:txBody>
          <a:bodyPr anchor="b">
            <a:noAutofit/>
          </a:bodyPr>
          <a:lstStyle>
            <a:lvl1pPr algn="r">
              <a:defRPr sz="756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834" y="5671168"/>
            <a:ext cx="8157407" cy="153565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70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853440"/>
            <a:ext cx="8886800" cy="476504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40" y="6258560"/>
            <a:ext cx="8886800" cy="2199347"/>
          </a:xfrm>
        </p:spPr>
        <p:txBody>
          <a:bodyPr anchor="ctr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14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39" y="853440"/>
            <a:ext cx="8501055" cy="423164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41503" y="5085080"/>
            <a:ext cx="7587726" cy="5334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258560"/>
            <a:ext cx="8886801" cy="2199347"/>
          </a:xfrm>
        </p:spPr>
        <p:txBody>
          <a:bodyPr anchor="ctr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75796" y="1106529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46779" y="4041179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3222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2704783"/>
            <a:ext cx="8886801" cy="3633644"/>
          </a:xfrm>
        </p:spPr>
        <p:txBody>
          <a:bodyPr anchor="b">
            <a:normAutofit/>
          </a:bodyPr>
          <a:lstStyle>
            <a:lvl1pPr algn="l">
              <a:defRPr sz="616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338427"/>
            <a:ext cx="8886801" cy="211948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527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39" y="853440"/>
            <a:ext cx="8501055" cy="423164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53436" y="5618480"/>
            <a:ext cx="8886802" cy="7199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338427"/>
            <a:ext cx="8886801" cy="211948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75796" y="1106529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46779" y="4041179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6292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88" y="853440"/>
            <a:ext cx="8878051" cy="423164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53436" y="5618480"/>
            <a:ext cx="8886802" cy="7199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60">
                <a:solidFill>
                  <a:schemeClr val="accent1"/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338427"/>
            <a:ext cx="8886801" cy="211948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7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200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68237" y="853441"/>
            <a:ext cx="1370337" cy="735203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3439" y="853441"/>
            <a:ext cx="7273036" cy="73520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96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06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3781216"/>
            <a:ext cx="8886801" cy="2557213"/>
          </a:xfrm>
        </p:spPr>
        <p:txBody>
          <a:bodyPr anchor="b"/>
          <a:lstStyle>
            <a:lvl1pPr algn="l">
              <a:defRPr sz="56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338427"/>
            <a:ext cx="8886801" cy="1204560"/>
          </a:xfrm>
        </p:spPr>
        <p:txBody>
          <a:bodyPr anchor="t"/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B28A1-C02D-472E-B575-EA4E7A04F4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2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853440"/>
            <a:ext cx="8886800" cy="18491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3441" y="3024825"/>
            <a:ext cx="4323353" cy="5433081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240"/>
            </a:lvl2pPr>
            <a:lvl3pPr>
              <a:defRPr sz="196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6886" y="3024827"/>
            <a:ext cx="4323354" cy="5433082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240"/>
            </a:lvl2pPr>
            <a:lvl3pPr>
              <a:defRPr sz="196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04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9" y="853440"/>
            <a:ext cx="8886798" cy="184912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9" y="3025376"/>
            <a:ext cx="4326941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439" y="3832145"/>
            <a:ext cx="4326941" cy="4625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296" y="3025376"/>
            <a:ext cx="4326941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296" y="3832145"/>
            <a:ext cx="4326941" cy="4625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853440"/>
            <a:ext cx="8886800" cy="18491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81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89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9" y="2098046"/>
            <a:ext cx="3906255" cy="178985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9786" y="720896"/>
            <a:ext cx="4740452" cy="773701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439" y="3887897"/>
            <a:ext cx="3906255" cy="3618229"/>
          </a:xfrm>
        </p:spPr>
        <p:txBody>
          <a:bodyPr>
            <a:normAutofit/>
          </a:bodyPr>
          <a:lstStyle>
            <a:lvl1pPr marL="0" indent="0">
              <a:buNone/>
              <a:defRPr sz="196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63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6720840"/>
            <a:ext cx="8886800" cy="793433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3438" y="853440"/>
            <a:ext cx="8886800" cy="5384005"/>
          </a:xfrm>
        </p:spPr>
        <p:txBody>
          <a:bodyPr anchor="t">
            <a:normAutofit/>
          </a:bodyPr>
          <a:lstStyle>
            <a:lvl1pPr marL="0" indent="0" algn="ctr">
              <a:buNone/>
              <a:defRPr sz="2240"/>
            </a:lvl1pPr>
            <a:lvl2pPr marL="640080" indent="0">
              <a:buNone/>
              <a:defRPr sz="2240"/>
            </a:lvl2pPr>
            <a:lvl3pPr marL="1280160" indent="0">
              <a:buNone/>
              <a:defRPr sz="2240"/>
            </a:lvl3pPr>
            <a:lvl4pPr marL="1920240" indent="0">
              <a:buNone/>
              <a:defRPr sz="2240"/>
            </a:lvl4pPr>
            <a:lvl5pPr marL="2560320" indent="0">
              <a:buNone/>
              <a:defRPr sz="2240"/>
            </a:lvl5pPr>
            <a:lvl6pPr marL="3200400" indent="0">
              <a:buNone/>
              <a:defRPr sz="2240"/>
            </a:lvl6pPr>
            <a:lvl7pPr marL="3840480" indent="0">
              <a:buNone/>
              <a:defRPr sz="2240"/>
            </a:lvl7pPr>
            <a:lvl8pPr marL="4480560" indent="0">
              <a:buNone/>
              <a:defRPr sz="2240"/>
            </a:lvl8pPr>
            <a:lvl9pPr marL="5120640" indent="0">
              <a:buNone/>
              <a:defRPr sz="224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438" y="7514273"/>
            <a:ext cx="8886800" cy="943634"/>
          </a:xfrm>
        </p:spPr>
        <p:txBody>
          <a:bodyPr>
            <a:normAutofit/>
          </a:bodyPr>
          <a:lstStyle>
            <a:lvl1pPr marL="0" indent="0">
              <a:buNone/>
              <a:defRPr sz="168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51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853" y="-11855"/>
            <a:ext cx="12837727" cy="9624909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3439" y="853440"/>
            <a:ext cx="8886798" cy="1849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3024827"/>
            <a:ext cx="8886800" cy="5433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7361" y="8457909"/>
            <a:ext cx="95778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3439" y="8457909"/>
            <a:ext cx="6472162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22547" y="8457909"/>
            <a:ext cx="71769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AC39AB0-E394-4E55-AD5A-54B6C87E7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12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640080" rtl="0" eaLnBrk="1" latinLnBrk="0" hangingPunct="1">
        <a:spcBef>
          <a:spcPct val="0"/>
        </a:spcBef>
        <a:buNone/>
        <a:defRPr sz="504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0060" indent="-48006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/>
          </p:cNvSpPr>
          <p:nvPr>
            <p:ph type="title"/>
          </p:nvPr>
        </p:nvSpPr>
        <p:spPr bwMode="gray">
          <a:xfrm>
            <a:off x="639764" y="2136304"/>
            <a:ext cx="11593512" cy="4392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5000" dirty="0" smtClean="0">
                <a:ln>
                  <a:noFill/>
                </a:ln>
                <a:solidFill>
                  <a:schemeClr val="accent2"/>
                </a:solidFill>
                <a:effectLst/>
              </a:rPr>
              <a:t>О проекте бюджета </a:t>
            </a:r>
            <a:r>
              <a:rPr lang="ru-RU" altLang="ru-RU" sz="5000" dirty="0">
                <a:ln>
                  <a:noFill/>
                </a:ln>
                <a:solidFill>
                  <a:schemeClr val="accent2"/>
                </a:solidFill>
                <a:effectLst/>
              </a:rPr>
              <a:t>Майорского сельского поселения  на </a:t>
            </a:r>
            <a:r>
              <a:rPr lang="ru-RU" altLang="ru-RU" sz="5000" dirty="0" smtClean="0">
                <a:ln>
                  <a:noFill/>
                </a:ln>
                <a:solidFill>
                  <a:schemeClr val="accent2"/>
                </a:solidFill>
                <a:effectLst/>
              </a:rPr>
              <a:t>2022 </a:t>
            </a:r>
            <a:r>
              <a:rPr lang="ru-RU" altLang="ru-RU" sz="5000" dirty="0">
                <a:ln>
                  <a:noFill/>
                </a:ln>
                <a:solidFill>
                  <a:schemeClr val="accent2"/>
                </a:solidFill>
                <a:effectLst/>
              </a:rPr>
              <a:t>год и на плановый период </a:t>
            </a:r>
            <a:r>
              <a:rPr lang="ru-RU" altLang="ru-RU" sz="5000" dirty="0" smtClean="0">
                <a:ln>
                  <a:noFill/>
                </a:ln>
                <a:solidFill>
                  <a:schemeClr val="accent2"/>
                </a:solidFill>
                <a:effectLst/>
              </a:rPr>
              <a:t>2023 </a:t>
            </a:r>
            <a:r>
              <a:rPr lang="ru-RU" altLang="ru-RU" sz="5000" dirty="0">
                <a:ln>
                  <a:noFill/>
                </a:ln>
                <a:solidFill>
                  <a:schemeClr val="accent2"/>
                </a:solidFill>
                <a:effectLst/>
              </a:rPr>
              <a:t>и </a:t>
            </a:r>
            <a:r>
              <a:rPr lang="ru-RU" altLang="ru-RU" sz="5000" dirty="0" smtClean="0">
                <a:ln>
                  <a:noFill/>
                </a:ln>
                <a:solidFill>
                  <a:schemeClr val="accent2"/>
                </a:solidFill>
                <a:effectLst/>
              </a:rPr>
              <a:t>2024 </a:t>
            </a:r>
            <a:r>
              <a:rPr lang="ru-RU" altLang="ru-RU" sz="5000" dirty="0">
                <a:ln>
                  <a:noFill/>
                </a:ln>
                <a:solidFill>
                  <a:schemeClr val="accent2"/>
                </a:solidFill>
                <a:effectLst/>
              </a:rPr>
              <a:t>годов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defTabSz="914290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+mj-lt"/>
              </a:rPr>
              <a:t>Распределение бюджетных ассигнований</a:t>
            </a:r>
            <a:br>
              <a:rPr lang="ru-RU" sz="2400" dirty="0">
                <a:solidFill>
                  <a:schemeClr val="accent2"/>
                </a:solidFill>
                <a:latin typeface="+mj-lt"/>
              </a:rPr>
            </a:br>
            <a:r>
              <a:rPr lang="ru-RU" sz="2400" dirty="0">
                <a:solidFill>
                  <a:schemeClr val="accent2"/>
                </a:solidFill>
                <a:latin typeface="+mj-lt"/>
              </a:rPr>
              <a:t> по разделам расходов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проекта бюджета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Майорского сельского поселения Орловского района на плановый период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2024 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год</a:t>
            </a: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endParaRPr lang="ru-RU" sz="2400" dirty="0">
              <a:latin typeface="+mj-lt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48803358"/>
              </p:ext>
            </p:extLst>
          </p:nvPr>
        </p:nvGraphicFramePr>
        <p:xfrm>
          <a:off x="1381125" y="2352675"/>
          <a:ext cx="11420475" cy="649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23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2"/>
            <a:ext cx="11521440" cy="29759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defTabSz="914290" eaLnBrk="1" fontAlgn="auto" hangingPunct="1">
              <a:spcAft>
                <a:spcPts val="0"/>
              </a:spcAft>
              <a:defRPr/>
            </a:pP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r>
              <a:rPr lang="ru-RU" sz="2400" dirty="0">
                <a:solidFill>
                  <a:schemeClr val="accent2"/>
                </a:solidFill>
                <a:latin typeface="+mj-lt"/>
              </a:rPr>
              <a:t>Распределение бюджетных ассигнований</a:t>
            </a:r>
            <a:br>
              <a:rPr lang="ru-RU" sz="2400" dirty="0">
                <a:solidFill>
                  <a:schemeClr val="accent2"/>
                </a:solidFill>
                <a:latin typeface="+mj-lt"/>
              </a:rPr>
            </a:br>
            <a:r>
              <a:rPr lang="ru-RU" sz="2400" dirty="0">
                <a:solidFill>
                  <a:schemeClr val="accent2"/>
                </a:solidFill>
                <a:latin typeface="+mj-lt"/>
              </a:rPr>
              <a:t>	по муниципальным программам Майорского сельского поселения</a:t>
            </a:r>
            <a:br>
              <a:rPr lang="ru-RU" sz="2400" dirty="0">
                <a:solidFill>
                  <a:schemeClr val="accent2"/>
                </a:solidFill>
                <a:latin typeface="+mj-lt"/>
              </a:rPr>
            </a:br>
            <a:r>
              <a:rPr lang="ru-RU" sz="2400" dirty="0">
                <a:solidFill>
                  <a:schemeClr val="accent2"/>
                </a:solidFill>
                <a:latin typeface="+mj-lt"/>
              </a:rPr>
              <a:t> Орловского района на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2022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год</a:t>
            </a:r>
            <a:br>
              <a:rPr lang="ru-RU" sz="2400" dirty="0">
                <a:solidFill>
                  <a:schemeClr val="accent2"/>
                </a:solidFill>
                <a:latin typeface="+mj-lt"/>
              </a:rPr>
            </a:br>
            <a:r>
              <a:rPr lang="ru-RU" sz="2400" dirty="0">
                <a:solidFill>
                  <a:schemeClr val="accent2"/>
                </a:solidFill>
                <a:latin typeface="+mj-lt"/>
              </a:rPr>
              <a:t> </a:t>
            </a: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endParaRPr lang="ru-RU" sz="2400" dirty="0">
              <a:latin typeface="+mj-lt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type="body" idx="1"/>
          </p:nvPr>
        </p:nvSpPr>
        <p:spPr>
          <a:xfrm>
            <a:off x="639764" y="4152528"/>
            <a:ext cx="11306175" cy="475176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Обеспечение общественного порядка и противодействие преступности     </a:t>
            </a:r>
            <a:r>
              <a:rPr lang="ru-RU" altLang="ru-RU" sz="2200" dirty="0" smtClean="0">
                <a:latin typeface="Times New Roman" pitchFamily="18" charset="0"/>
              </a:rPr>
              <a:t>3,0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Защита населения и территории от чрезвычайных ситуаций, обеспечение пожарной  безопасности и безопасности людей на водных объектах  	    </a:t>
            </a:r>
            <a:r>
              <a:rPr lang="ru-RU" altLang="ru-RU" sz="2200" dirty="0" smtClean="0">
                <a:latin typeface="Times New Roman" pitchFamily="18" charset="0"/>
              </a:rPr>
              <a:t>                   5,0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Развитие культуры и туризма         </a:t>
            </a:r>
            <a:r>
              <a:rPr lang="ru-RU" altLang="ru-RU" sz="2200" dirty="0" smtClean="0">
                <a:latin typeface="Times New Roman" pitchFamily="18" charset="0"/>
              </a:rPr>
              <a:t>                                                              1579,2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Охрана окружающей среды и рациональное природопользование   </a:t>
            </a:r>
            <a:r>
              <a:rPr lang="ru-RU" altLang="ru-RU" sz="2200" dirty="0" smtClean="0">
                <a:latin typeface="Times New Roman" pitchFamily="18" charset="0"/>
              </a:rPr>
              <a:t>          47,0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 smtClean="0">
                <a:latin typeface="Times New Roman" pitchFamily="18" charset="0"/>
              </a:rPr>
              <a:t>Развитие физической культуры и спорта 	                                                 1,0</a:t>
            </a:r>
          </a:p>
          <a:p>
            <a:pPr eaLnBrk="1" hangingPunct="1"/>
            <a:r>
              <a:rPr lang="ru-RU" altLang="ru-RU" sz="2200" dirty="0" smtClean="0">
                <a:latin typeface="Times New Roman" pitchFamily="18" charset="0"/>
              </a:rPr>
              <a:t>Развитие транспортной системы                                                                   300,0</a:t>
            </a:r>
            <a:endParaRPr lang="ru-RU" altLang="ru-RU" sz="2200" dirty="0" smtClean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 smtClean="0">
                <a:latin typeface="Times New Roman" pitchFamily="18" charset="0"/>
              </a:rPr>
              <a:t>Эффективное управление муниципальными финансами 	                 4138,6</a:t>
            </a:r>
          </a:p>
          <a:p>
            <a:pPr eaLnBrk="1" hangingPunct="1"/>
            <a:r>
              <a:rPr lang="ru-RU" altLang="ru-RU" sz="2200" dirty="0" smtClean="0">
                <a:latin typeface="Times New Roman" pitchFamily="18" charset="0"/>
              </a:rPr>
              <a:t>Коммунальное </a:t>
            </a:r>
            <a:r>
              <a:rPr lang="ru-RU" altLang="ru-RU" sz="2200" dirty="0">
                <a:latin typeface="Times New Roman" pitchFamily="18" charset="0"/>
              </a:rPr>
              <a:t>хозяйство                                                	</a:t>
            </a:r>
            <a:r>
              <a:rPr lang="ru-RU" altLang="ru-RU" sz="2200" dirty="0" smtClean="0">
                <a:latin typeface="Times New Roman" pitchFamily="18" charset="0"/>
              </a:rPr>
              <a:t>                   201,8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Социальная поддержка граждан    </a:t>
            </a:r>
            <a:r>
              <a:rPr lang="ru-RU" altLang="ru-RU" sz="2200" dirty="0" smtClean="0">
                <a:latin typeface="Times New Roman" pitchFamily="18" charset="0"/>
              </a:rPr>
              <a:t>                                                                 10,0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endParaRPr lang="ru-RU" altLang="ru-RU" sz="2100" dirty="0">
              <a:latin typeface="Times New Roman" pitchFamily="18" charset="0"/>
            </a:endParaRPr>
          </a:p>
          <a:p>
            <a:pPr eaLnBrk="1" hangingPunct="1"/>
            <a:endParaRPr lang="ru-RU" altLang="ru-RU" sz="2700" dirty="0">
              <a:latin typeface="Times New Roman" pitchFamily="18" charset="0"/>
            </a:endParaRPr>
          </a:p>
          <a:p>
            <a:pPr eaLnBrk="1" hangingPunct="1"/>
            <a:endParaRPr lang="ru-RU" altLang="ru-RU" sz="2700" dirty="0">
              <a:latin typeface="Times New Roman" pitchFamily="18" charset="0"/>
            </a:endParaRPr>
          </a:p>
          <a:p>
            <a:pPr eaLnBrk="1" hangingPunct="1"/>
            <a:endParaRPr lang="ru-RU" altLang="ru-RU" sz="27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88"/>
            <a:ext cx="11521440" cy="24142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defTabSz="914290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+mj-lt"/>
              </a:rPr>
              <a:t>Распределение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субвенций проекта бюджета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Майорского сельского поселения Орловского района </a:t>
            </a:r>
            <a:br>
              <a:rPr lang="ru-RU" sz="2400" dirty="0">
                <a:solidFill>
                  <a:schemeClr val="accent2"/>
                </a:solidFill>
                <a:latin typeface="+mj-lt"/>
              </a:rPr>
            </a:b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на 2022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год и плановый период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2023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и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2024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годов</a:t>
            </a:r>
            <a:br>
              <a:rPr lang="ru-RU" sz="2400" dirty="0">
                <a:solidFill>
                  <a:schemeClr val="accent2"/>
                </a:solidFill>
                <a:latin typeface="+mj-lt"/>
              </a:rPr>
            </a:br>
            <a:endParaRPr lang="ru-RU" sz="2400" dirty="0">
              <a:solidFill>
                <a:schemeClr val="accent2"/>
              </a:solidFill>
              <a:latin typeface="+mj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44555477"/>
              </p:ext>
            </p:extLst>
          </p:nvPr>
        </p:nvGraphicFramePr>
        <p:xfrm>
          <a:off x="0" y="2798763"/>
          <a:ext cx="11522075" cy="603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232" y="696144"/>
            <a:ext cx="992124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rgbClr val="9CB084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Иные межбюджетные трансферты, передаваемые бюджету Майорского сельского поселения   из бюджета Орловского  района на осуществление части полномочий по решению вопросов местного значения в соответствии с заключенными соглашениями на 2022  год и на плановый период 2023 и 2024 годов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20" y="2668320"/>
            <a:ext cx="12025335" cy="594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31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640160" y="853440"/>
            <a:ext cx="11521360" cy="1498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800" dirty="0">
                <a:ln>
                  <a:noFill/>
                </a:ln>
                <a:solidFill>
                  <a:schemeClr val="accent2"/>
                </a:solidFill>
                <a:effectLst/>
              </a:rPr>
              <a:t>Основные характеристики </a:t>
            </a:r>
            <a:r>
              <a:rPr lang="ru-RU" altLang="ru-RU" sz="2800" dirty="0" smtClean="0">
                <a:ln>
                  <a:noFill/>
                </a:ln>
                <a:solidFill>
                  <a:schemeClr val="accent2"/>
                </a:solidFill>
                <a:effectLst/>
              </a:rPr>
              <a:t>проекта бюджета </a:t>
            </a:r>
            <a:r>
              <a:rPr lang="ru-RU" altLang="ru-RU" sz="2800" dirty="0">
                <a:ln>
                  <a:noFill/>
                </a:ln>
                <a:solidFill>
                  <a:schemeClr val="accent2"/>
                </a:solidFill>
                <a:effectLst/>
              </a:rPr>
              <a:t>Майорского сельского поселения Орловского района на </a:t>
            </a:r>
            <a:r>
              <a:rPr lang="ru-RU" altLang="ru-RU" sz="2800" dirty="0" smtClean="0">
                <a:ln>
                  <a:noFill/>
                </a:ln>
                <a:solidFill>
                  <a:schemeClr val="accent2"/>
                </a:solidFill>
                <a:effectLst/>
              </a:rPr>
              <a:t>2022 </a:t>
            </a:r>
            <a:r>
              <a:rPr lang="ru-RU" altLang="ru-RU" sz="2800" dirty="0">
                <a:ln>
                  <a:noFill/>
                </a:ln>
                <a:solidFill>
                  <a:schemeClr val="accent2"/>
                </a:solidFill>
                <a:effectLst/>
              </a:rPr>
              <a:t>год с учетом уровня инфляции, не превышающего </a:t>
            </a:r>
          </a:p>
        </p:txBody>
      </p:sp>
      <p:sp>
        <p:nvSpPr>
          <p:cNvPr id="4099" name="Rectangle 5"/>
          <p:cNvSpPr>
            <a:spLocks noGrp="1"/>
          </p:cNvSpPr>
          <p:nvPr>
            <p:ph type="body" idx="1"/>
          </p:nvPr>
        </p:nvSpPr>
        <p:spPr>
          <a:xfrm>
            <a:off x="928688" y="3072408"/>
            <a:ext cx="11376025" cy="5760443"/>
          </a:xfrm>
          <a:noFill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2800" dirty="0">
                <a:latin typeface="Times New Roman" pitchFamily="18" charset="0"/>
              </a:rPr>
              <a:t>прогнозируемый  общий  объем  доходов бюджета Майорского  сельского поселения Орловского района в сумме </a:t>
            </a:r>
            <a:r>
              <a:rPr lang="ru-RU" altLang="ru-RU" sz="2800" dirty="0" smtClean="0">
                <a:latin typeface="Times New Roman" pitchFamily="18" charset="0"/>
              </a:rPr>
              <a:t>6405,7 </a:t>
            </a:r>
            <a:r>
              <a:rPr lang="ru-RU" altLang="ru-RU" sz="2800" dirty="0">
                <a:latin typeface="Times New Roman" pitchFamily="18" charset="0"/>
              </a:rPr>
              <a:t>тыс. рублей;</a:t>
            </a:r>
          </a:p>
          <a:p>
            <a:pPr>
              <a:lnSpc>
                <a:spcPct val="80000"/>
              </a:lnSpc>
            </a:pPr>
            <a:r>
              <a:rPr lang="ru-RU" altLang="ru-RU" sz="2800" dirty="0">
                <a:latin typeface="Times New Roman" pitchFamily="18" charset="0"/>
              </a:rPr>
              <a:t>общий объем расходов бюджета Майорского сельского поселения Орловского района в сумме </a:t>
            </a:r>
            <a:r>
              <a:rPr lang="ru-RU" altLang="ru-RU" sz="2800" dirty="0" smtClean="0">
                <a:latin typeface="Times New Roman" pitchFamily="18" charset="0"/>
              </a:rPr>
              <a:t>6405,7 </a:t>
            </a:r>
            <a:r>
              <a:rPr lang="ru-RU" altLang="ru-RU" sz="2800" dirty="0">
                <a:latin typeface="Times New Roman" pitchFamily="18" charset="0"/>
              </a:rPr>
              <a:t>тыс. рублей;</a:t>
            </a:r>
          </a:p>
          <a:p>
            <a:pPr>
              <a:lnSpc>
                <a:spcPct val="80000"/>
              </a:lnSpc>
            </a:pPr>
            <a:r>
              <a:rPr lang="ru-RU" altLang="ru-RU" sz="2800" dirty="0">
                <a:latin typeface="Times New Roman" pitchFamily="18" charset="0"/>
              </a:rPr>
              <a:t>верхний предел муниципального долга муниципального образования «Майорское сельское поселение» на 1 января </a:t>
            </a:r>
            <a:r>
              <a:rPr lang="ru-RU" altLang="ru-RU" sz="2800" dirty="0" smtClean="0">
                <a:latin typeface="Times New Roman" pitchFamily="18" charset="0"/>
              </a:rPr>
              <a:t>2023 </a:t>
            </a:r>
            <a:r>
              <a:rPr lang="ru-RU" altLang="ru-RU" sz="2800" dirty="0">
                <a:latin typeface="Times New Roman" pitchFamily="18" charset="0"/>
              </a:rPr>
              <a:t>года в сумме 0,0 тыс. рублей, в том числе верхний предел долга по муниципальным гарантиям муниципального образования «Майорское сельское поселение» в сумме 0,0 тыс. рублей;</a:t>
            </a:r>
          </a:p>
          <a:p>
            <a:pPr>
              <a:lnSpc>
                <a:spcPct val="80000"/>
              </a:lnSpc>
            </a:pPr>
            <a:r>
              <a:rPr lang="ru-RU" altLang="ru-RU" sz="2800" dirty="0" smtClean="0">
                <a:latin typeface="Times New Roman" pitchFamily="18" charset="0"/>
              </a:rPr>
              <a:t>предельный </a:t>
            </a:r>
            <a:r>
              <a:rPr lang="ru-RU" altLang="ru-RU" sz="2800" dirty="0">
                <a:latin typeface="Times New Roman" pitchFamily="18" charset="0"/>
              </a:rPr>
              <a:t>объем расходов на обслуживание муниципального долга Майорского сельского поселения Орловского района на </a:t>
            </a:r>
            <a:r>
              <a:rPr lang="ru-RU" altLang="ru-RU" sz="2800" dirty="0" smtClean="0">
                <a:latin typeface="Times New Roman" pitchFamily="18" charset="0"/>
              </a:rPr>
              <a:t>2022 </a:t>
            </a:r>
            <a:r>
              <a:rPr lang="ru-RU" altLang="ru-RU" sz="2800" dirty="0">
                <a:latin typeface="Times New Roman" pitchFamily="18" charset="0"/>
              </a:rPr>
              <a:t>год в сумме 0,0 тыс. рублей;</a:t>
            </a:r>
          </a:p>
          <a:p>
            <a:pPr>
              <a:lnSpc>
                <a:spcPct val="80000"/>
              </a:lnSpc>
            </a:pPr>
            <a:r>
              <a:rPr lang="ru-RU" altLang="ru-RU" sz="2800" dirty="0">
                <a:latin typeface="Times New Roman" pitchFamily="18" charset="0"/>
              </a:rPr>
              <a:t>прогнозируемый дефицит бюджета Майорского сельского поселения Орловского района на </a:t>
            </a:r>
            <a:r>
              <a:rPr lang="ru-RU" altLang="ru-RU" sz="2800" dirty="0" smtClean="0">
                <a:latin typeface="Times New Roman" pitchFamily="18" charset="0"/>
              </a:rPr>
              <a:t>2022 </a:t>
            </a:r>
            <a:r>
              <a:rPr lang="ru-RU" altLang="ru-RU" sz="2800" dirty="0">
                <a:latin typeface="Times New Roman" pitchFamily="18" charset="0"/>
              </a:rPr>
              <a:t>год в сумме </a:t>
            </a:r>
            <a:r>
              <a:rPr lang="ru-RU" altLang="ru-RU" sz="2800" dirty="0" smtClean="0">
                <a:latin typeface="Times New Roman" pitchFamily="18" charset="0"/>
              </a:rPr>
              <a:t>0,0 </a:t>
            </a:r>
            <a:r>
              <a:rPr lang="ru-RU" altLang="ru-RU" sz="2800" dirty="0">
                <a:latin typeface="Times New Roman" pitchFamily="18" charset="0"/>
              </a:rPr>
              <a:t>тыс. рублей.</a:t>
            </a:r>
          </a:p>
          <a:p>
            <a:pPr>
              <a:lnSpc>
                <a:spcPct val="80000"/>
              </a:lnSpc>
            </a:pPr>
            <a:endParaRPr lang="ru-RU" altLang="ru-RU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6304" y="768153"/>
            <a:ext cx="9937185" cy="12828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accent2"/>
                </a:solidFill>
              </a:rPr>
              <a:t>Основные характеристики </a:t>
            </a:r>
            <a:r>
              <a:rPr lang="ru-RU" sz="2800" dirty="0" smtClean="0">
                <a:solidFill>
                  <a:schemeClr val="accent2"/>
                </a:solidFill>
              </a:rPr>
              <a:t>проекта бюджета </a:t>
            </a:r>
            <a:r>
              <a:rPr lang="ru-RU" sz="2800" dirty="0">
                <a:solidFill>
                  <a:schemeClr val="accent2"/>
                </a:solidFill>
              </a:rPr>
              <a:t>Майорского сельского поселения Орловского района на плановый период </a:t>
            </a:r>
            <a:r>
              <a:rPr lang="ru-RU" sz="2800" dirty="0" smtClean="0">
                <a:solidFill>
                  <a:schemeClr val="accent2"/>
                </a:solidFill>
              </a:rPr>
              <a:t>2023 </a:t>
            </a:r>
            <a:r>
              <a:rPr lang="ru-RU" sz="2800" dirty="0">
                <a:solidFill>
                  <a:schemeClr val="accent2"/>
                </a:solidFill>
              </a:rPr>
              <a:t>год и </a:t>
            </a:r>
            <a:r>
              <a:rPr lang="ru-RU" sz="2800" dirty="0" smtClean="0">
                <a:solidFill>
                  <a:schemeClr val="accent2"/>
                </a:solidFill>
              </a:rPr>
              <a:t>2024 </a:t>
            </a:r>
            <a:r>
              <a:rPr lang="ru-RU" sz="2800" dirty="0">
                <a:solidFill>
                  <a:schemeClr val="accent2"/>
                </a:solidFill>
              </a:rPr>
              <a:t>год с учетом уровня инфляции, не превышающего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4176" y="2136304"/>
            <a:ext cx="11377344" cy="6696745"/>
          </a:xfrm>
        </p:spPr>
        <p:txBody>
          <a:bodyPr>
            <a:normAutofit/>
          </a:bodyPr>
          <a:lstStyle/>
          <a:p>
            <a:pPr marL="445260" indent="-342859" algn="just">
              <a:buFont typeface="Arial" panose="020B0604020202020204" pitchFamily="34" charset="0"/>
              <a:buChar char="•"/>
            </a:pPr>
            <a:r>
              <a:rPr lang="ru-RU" sz="2000" dirty="0"/>
              <a:t>прогнозируемый  общий  объем  доходов бюджета Майорского  сельского поселения Орловского района на </a:t>
            </a:r>
            <a:r>
              <a:rPr lang="ru-RU" sz="2000" dirty="0" smtClean="0"/>
              <a:t>2023 </a:t>
            </a:r>
            <a:r>
              <a:rPr lang="ru-RU" sz="2000" dirty="0"/>
              <a:t>год в сумме </a:t>
            </a:r>
            <a:r>
              <a:rPr lang="ru-RU" sz="2000" dirty="0" smtClean="0"/>
              <a:t>6083,8 тыс</a:t>
            </a:r>
            <a:r>
              <a:rPr lang="ru-RU" sz="2000" dirty="0"/>
              <a:t>. рублей и на </a:t>
            </a:r>
            <a:r>
              <a:rPr lang="ru-RU" sz="2000" dirty="0" smtClean="0"/>
              <a:t>2024 </a:t>
            </a:r>
            <a:r>
              <a:rPr lang="ru-RU" sz="2000" dirty="0"/>
              <a:t>год в сумме </a:t>
            </a:r>
            <a:r>
              <a:rPr lang="ru-RU" sz="2000" dirty="0" smtClean="0"/>
              <a:t>5912,1 </a:t>
            </a:r>
            <a:r>
              <a:rPr lang="ru-RU" sz="2000" dirty="0"/>
              <a:t>тыс. рублей;</a:t>
            </a:r>
          </a:p>
          <a:p>
            <a:pPr marL="445260" indent="-342859" algn="just">
              <a:buFont typeface="Arial" panose="020B0604020202020204" pitchFamily="34" charset="0"/>
              <a:buChar char="•"/>
            </a:pPr>
            <a:r>
              <a:rPr lang="ru-RU" sz="2000" dirty="0"/>
              <a:t>общий объем расходов бюджета Майорского сельского поселения Орловского района на </a:t>
            </a:r>
            <a:r>
              <a:rPr lang="ru-RU" sz="2000" dirty="0" smtClean="0"/>
              <a:t>2023 </a:t>
            </a:r>
            <a:r>
              <a:rPr lang="ru-RU" sz="2000" dirty="0"/>
              <a:t>год в сумме </a:t>
            </a:r>
            <a:r>
              <a:rPr lang="ru-RU" sz="2000" dirty="0" smtClean="0"/>
              <a:t>6083,8 </a:t>
            </a:r>
            <a:r>
              <a:rPr lang="ru-RU" sz="2000" dirty="0"/>
              <a:t>тыс. рублей и на </a:t>
            </a:r>
            <a:r>
              <a:rPr lang="ru-RU" sz="2000" dirty="0" smtClean="0"/>
              <a:t>2024 </a:t>
            </a:r>
            <a:r>
              <a:rPr lang="ru-RU" sz="2000" dirty="0"/>
              <a:t>год в сумме </a:t>
            </a:r>
            <a:r>
              <a:rPr lang="ru-RU" sz="2000" dirty="0" smtClean="0"/>
              <a:t>5912,1 </a:t>
            </a:r>
            <a:r>
              <a:rPr lang="ru-RU" sz="2000" dirty="0"/>
              <a:t>тыс. рублей;</a:t>
            </a:r>
          </a:p>
          <a:p>
            <a:pPr marL="445260" indent="-342859" algn="just">
              <a:buFont typeface="Arial" panose="020B0604020202020204" pitchFamily="34" charset="0"/>
              <a:buChar char="•"/>
            </a:pPr>
            <a:r>
              <a:rPr lang="ru-RU" sz="2000" dirty="0"/>
              <a:t>верхний предел муниципального долга муниципального образования «Майорское сельское поселение» на 1 января </a:t>
            </a:r>
            <a:r>
              <a:rPr lang="ru-RU" sz="2000" dirty="0" smtClean="0"/>
              <a:t>2024 года </a:t>
            </a:r>
            <a:r>
              <a:rPr lang="ru-RU" sz="2000" dirty="0"/>
              <a:t>в сумме 0,0 тыс. рублей, в том числе верхний предел долга по муниципальным гарантиям муниципального образования «Майорское сельское поселение» в сумме 0,0 тыс. рублей, и верхний предел муниципального долга муниципального образования «Майорское сельское поселение» на 1 января </a:t>
            </a:r>
            <a:r>
              <a:rPr lang="ru-RU" sz="2000" dirty="0" smtClean="0"/>
              <a:t>2025 </a:t>
            </a:r>
            <a:r>
              <a:rPr lang="ru-RU" sz="2000" dirty="0"/>
              <a:t>года в сумме 0,0 тыс. рублей, в том числе верхний предел долга по муниципальным гарантиям муниципального образования «Майорское сельское поселение» в сумме 0,0 тыс. рублей;</a:t>
            </a:r>
          </a:p>
          <a:p>
            <a:pPr marL="445260" indent="-342859">
              <a:buFont typeface="Arial" panose="020B0604020202020204" pitchFamily="34" charset="0"/>
              <a:buChar char="•"/>
            </a:pPr>
            <a:r>
              <a:rPr lang="ru-RU" sz="2000" dirty="0" smtClean="0"/>
              <a:t>предельный </a:t>
            </a:r>
            <a:r>
              <a:rPr lang="ru-RU" sz="2000" dirty="0"/>
              <a:t>объем расходов на обслуживание муниципального долга Майорского сельского поселения Орловского района на </a:t>
            </a:r>
            <a:r>
              <a:rPr lang="ru-RU" sz="2000" dirty="0" smtClean="0"/>
              <a:t>2023 </a:t>
            </a:r>
            <a:r>
              <a:rPr lang="ru-RU" sz="2000" dirty="0"/>
              <a:t>год в сумме 0,0 тыс. рублей и на </a:t>
            </a:r>
            <a:r>
              <a:rPr lang="ru-RU" sz="2000" dirty="0" smtClean="0"/>
              <a:t>2024 </a:t>
            </a:r>
            <a:r>
              <a:rPr lang="ru-RU" sz="2000" dirty="0"/>
              <a:t>год в сумме 0,0 тыс. рублей;</a:t>
            </a:r>
          </a:p>
          <a:p>
            <a:pPr marL="445260" indent="-342859">
              <a:buFont typeface="Arial" panose="020B0604020202020204" pitchFamily="34" charset="0"/>
              <a:buChar char="•"/>
            </a:pPr>
            <a:r>
              <a:rPr lang="ru-RU" sz="2000" dirty="0"/>
              <a:t>прогнозируемый дефицит бюджета Майорского сельского поселения Орловского района на </a:t>
            </a:r>
            <a:r>
              <a:rPr lang="ru-RU" sz="2000" dirty="0" smtClean="0"/>
              <a:t>2023 </a:t>
            </a:r>
            <a:r>
              <a:rPr lang="ru-RU" sz="2000" dirty="0"/>
              <a:t>год в сумме </a:t>
            </a:r>
            <a:r>
              <a:rPr lang="ru-RU" sz="2000" dirty="0" smtClean="0"/>
              <a:t>0,0 </a:t>
            </a:r>
            <a:r>
              <a:rPr lang="ru-RU" sz="2000" dirty="0"/>
              <a:t>тыс. рублей и на </a:t>
            </a:r>
            <a:r>
              <a:rPr lang="ru-RU" sz="2000" dirty="0" smtClean="0"/>
              <a:t>2024 </a:t>
            </a:r>
            <a:r>
              <a:rPr lang="ru-RU" sz="2000" dirty="0"/>
              <a:t>год в сумме </a:t>
            </a:r>
            <a:r>
              <a:rPr lang="ru-RU" sz="2000" dirty="0" smtClean="0"/>
              <a:t>0,0 </a:t>
            </a:r>
            <a:r>
              <a:rPr lang="ru-RU" sz="2000" dirty="0"/>
              <a:t>тыс. рублей.</a:t>
            </a:r>
          </a:p>
          <a:p>
            <a:pPr marL="559546" indent="-457145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70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98721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defTabSz="914290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/>
                </a:solidFill>
                <a:latin typeface="+mj-lt"/>
              </a:rPr>
              <a:t>Объем поступлений доходов </a:t>
            </a:r>
            <a:r>
              <a:rPr lang="ru-RU" sz="3200" dirty="0" smtClean="0">
                <a:solidFill>
                  <a:schemeClr val="accent2"/>
                </a:solidFill>
                <a:latin typeface="+mj-lt"/>
              </a:rPr>
              <a:t>проекта бюджета </a:t>
            </a:r>
            <a:r>
              <a:rPr lang="ru-RU" sz="3200" dirty="0">
                <a:solidFill>
                  <a:schemeClr val="accent2"/>
                </a:solidFill>
                <a:latin typeface="+mj-lt"/>
              </a:rPr>
              <a:t>Майорского сельского поселения                                                                     Орловского района на </a:t>
            </a:r>
            <a:r>
              <a:rPr lang="ru-RU" sz="3200" dirty="0" smtClean="0">
                <a:solidFill>
                  <a:schemeClr val="accent2"/>
                </a:solidFill>
                <a:latin typeface="+mj-lt"/>
              </a:rPr>
              <a:t>2022 </a:t>
            </a:r>
            <a:r>
              <a:rPr lang="ru-RU" sz="3200" dirty="0">
                <a:solidFill>
                  <a:schemeClr val="accent2"/>
                </a:solidFill>
                <a:latin typeface="+mj-lt"/>
              </a:rPr>
              <a:t>год</a:t>
            </a:r>
          </a:p>
        </p:txBody>
      </p:sp>
      <p:sp>
        <p:nvSpPr>
          <p:cNvPr id="5123" name="Содержимое 9"/>
          <p:cNvSpPr>
            <a:spLocks noGrp="1"/>
          </p:cNvSpPr>
          <p:nvPr>
            <p:ph type="body" idx="1"/>
          </p:nvPr>
        </p:nvSpPr>
        <p:spPr>
          <a:xfrm>
            <a:off x="639764" y="3157538"/>
            <a:ext cx="11377660" cy="5099051"/>
          </a:xfrm>
        </p:spPr>
        <p:txBody>
          <a:bodyPr/>
          <a:lstStyle/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НАЛОГОВЫЕ И НЕНАЛОГОВЫЕ ДОХОДЫ 	  </a:t>
            </a:r>
            <a:r>
              <a:rPr lang="ru-RU" altLang="ru-RU" sz="2200" dirty="0" smtClean="0">
                <a:latin typeface="Times New Roman" pitchFamily="18" charset="0"/>
              </a:rPr>
              <a:t>3951,7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НАЛОГИ НА ПРИБЫЛЬ, ДОХОДЫ 	                 </a:t>
            </a:r>
            <a:r>
              <a:rPr lang="ru-RU" altLang="ru-RU" sz="2200" dirty="0" smtClean="0">
                <a:latin typeface="Times New Roman" pitchFamily="18" charset="0"/>
              </a:rPr>
              <a:t>            200,0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НАЛОГИ НА СОВОКУПНЫЙ ДОХОД 	     </a:t>
            </a:r>
            <a:r>
              <a:rPr lang="ru-RU" altLang="ru-RU" sz="2200" dirty="0" smtClean="0">
                <a:latin typeface="Times New Roman" pitchFamily="18" charset="0"/>
              </a:rPr>
              <a:t>          2208,5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НАЛОГИ НА ИМУЩЕСТВО 	                  </a:t>
            </a:r>
            <a:r>
              <a:rPr lang="ru-RU" altLang="ru-RU" sz="2200" dirty="0" smtClean="0">
                <a:latin typeface="Times New Roman" pitchFamily="18" charset="0"/>
              </a:rPr>
              <a:t>          1492,3           </a:t>
            </a:r>
          </a:p>
          <a:p>
            <a:pPr eaLnBrk="1" hangingPunct="1"/>
            <a:r>
              <a:rPr lang="ru-RU" altLang="ru-RU" sz="2200" dirty="0" smtClean="0">
                <a:latin typeface="Times New Roman" pitchFamily="18" charset="0"/>
              </a:rPr>
              <a:t>ГОСУДАРСТВЕННАЯ </a:t>
            </a:r>
            <a:r>
              <a:rPr lang="ru-RU" altLang="ru-RU" sz="2200" dirty="0">
                <a:latin typeface="Times New Roman" pitchFamily="18" charset="0"/>
              </a:rPr>
              <a:t>ПОШЛИНА 	                    </a:t>
            </a:r>
            <a:r>
              <a:rPr lang="ru-RU" altLang="ru-RU" sz="2200" dirty="0" smtClean="0">
                <a:latin typeface="Times New Roman" pitchFamily="18" charset="0"/>
              </a:rPr>
              <a:t>              5,4</a:t>
            </a:r>
          </a:p>
          <a:p>
            <a:pPr eaLnBrk="1" hangingPunct="1"/>
            <a:r>
              <a:rPr lang="ru-RU" altLang="ru-RU" sz="2200" dirty="0" smtClean="0">
                <a:latin typeface="Times New Roman" pitchFamily="18" charset="0"/>
              </a:rPr>
              <a:t>ДОХОДЫ ОТ ОКАЗАНИЯ ПЛАТНЫХ УСЛУГ</a:t>
            </a:r>
          </a:p>
          <a:p>
            <a:pPr eaLnBrk="1" hangingPunct="1"/>
            <a:r>
              <a:rPr lang="ru-RU" altLang="ru-RU" sz="2200" dirty="0" smtClean="0">
                <a:latin typeface="Times New Roman" pitchFamily="18" charset="0"/>
              </a:rPr>
              <a:t>И КОМПЕНСАЦИИ ЗАТРАТ ГОСУДАРСТВА                 36,9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ШТРАФЫ, САНКЦИИ, ВОЗМЕЩЕНИЕ УЩЕРБА  </a:t>
            </a:r>
            <a:r>
              <a:rPr lang="ru-RU" altLang="ru-RU" sz="2200" dirty="0" smtClean="0">
                <a:latin typeface="Times New Roman" pitchFamily="18" charset="0"/>
              </a:rPr>
              <a:t>         8,6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БЕЗВОЗМЕЗДНЫЕ ПОСТУПЛЕНИЯ 	            </a:t>
            </a:r>
            <a:r>
              <a:rPr lang="ru-RU" altLang="ru-RU" sz="2200" dirty="0" smtClean="0">
                <a:latin typeface="Times New Roman" pitchFamily="18" charset="0"/>
              </a:rPr>
              <a:t>    2454,0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endParaRPr lang="ru-RU" altLang="ru-RU" sz="2100" dirty="0">
              <a:latin typeface="Times New Roman" pitchFamily="18" charset="0"/>
            </a:endParaRPr>
          </a:p>
          <a:p>
            <a:pPr eaLnBrk="1" hangingPunct="1"/>
            <a:endParaRPr lang="ru-RU" altLang="ru-RU" sz="21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98721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defTabSz="914290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/>
                </a:solidFill>
                <a:latin typeface="+mj-lt"/>
              </a:rPr>
              <a:t>Объем поступлений доходов </a:t>
            </a:r>
            <a:r>
              <a:rPr lang="ru-RU" sz="3200" dirty="0" smtClean="0">
                <a:solidFill>
                  <a:schemeClr val="accent2"/>
                </a:solidFill>
                <a:latin typeface="+mj-lt"/>
              </a:rPr>
              <a:t>проекта бюджета </a:t>
            </a:r>
            <a:r>
              <a:rPr lang="ru-RU" sz="3200" dirty="0">
                <a:solidFill>
                  <a:schemeClr val="accent2"/>
                </a:solidFill>
                <a:latin typeface="+mj-lt"/>
              </a:rPr>
              <a:t>Майорского сельского поселения                                                                     Орловского района на </a:t>
            </a:r>
            <a:r>
              <a:rPr lang="ru-RU" sz="3200" dirty="0" smtClean="0">
                <a:solidFill>
                  <a:schemeClr val="accent2"/>
                </a:solidFill>
                <a:latin typeface="+mj-lt"/>
              </a:rPr>
              <a:t>2023 </a:t>
            </a:r>
            <a:r>
              <a:rPr lang="ru-RU" sz="3200" dirty="0">
                <a:solidFill>
                  <a:schemeClr val="accent2"/>
                </a:solidFill>
                <a:latin typeface="+mj-lt"/>
              </a:rPr>
              <a:t>год</a:t>
            </a:r>
          </a:p>
        </p:txBody>
      </p:sp>
      <p:sp>
        <p:nvSpPr>
          <p:cNvPr id="5123" name="Содержимое 9"/>
          <p:cNvSpPr>
            <a:spLocks noGrp="1"/>
          </p:cNvSpPr>
          <p:nvPr>
            <p:ph type="body" idx="1"/>
          </p:nvPr>
        </p:nvSpPr>
        <p:spPr>
          <a:xfrm>
            <a:off x="639764" y="3157538"/>
            <a:ext cx="11665692" cy="5099051"/>
          </a:xfrm>
        </p:spPr>
        <p:txBody>
          <a:bodyPr/>
          <a:lstStyle/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НАЛОГОВЫЕ И НЕНАЛОГОВЫЕ ДОХОДЫ 	  </a:t>
            </a:r>
            <a:r>
              <a:rPr lang="ru-RU" altLang="ru-RU" sz="2200" dirty="0" smtClean="0">
                <a:latin typeface="Times New Roman" pitchFamily="18" charset="0"/>
              </a:rPr>
              <a:t>4037,5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НАЛОГИ НА ПРИБЫЛЬ, ДОХОДЫ 	                 </a:t>
            </a:r>
            <a:r>
              <a:rPr lang="ru-RU" altLang="ru-RU" sz="2200" dirty="0" smtClean="0">
                <a:latin typeface="Times New Roman" pitchFamily="18" charset="0"/>
              </a:rPr>
              <a:t>             196,9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НАЛОГИ НА СОВОКУПНЫЙ ДОХОД 	     </a:t>
            </a:r>
            <a:r>
              <a:rPr lang="ru-RU" altLang="ru-RU" sz="2200" dirty="0">
                <a:latin typeface="Times New Roman" pitchFamily="18" charset="0"/>
              </a:rPr>
              <a:t> </a:t>
            </a:r>
            <a:r>
              <a:rPr lang="ru-RU" altLang="ru-RU" sz="2200" dirty="0" smtClean="0">
                <a:latin typeface="Times New Roman" pitchFamily="18" charset="0"/>
              </a:rPr>
              <a:t>         2296,9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НАЛОГИ НА ИМУЩЕСТВО 	                            </a:t>
            </a:r>
            <a:r>
              <a:rPr lang="ru-RU" altLang="ru-RU" sz="2200" dirty="0" smtClean="0">
                <a:latin typeface="Times New Roman" pitchFamily="18" charset="0"/>
              </a:rPr>
              <a:t>1492,3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ГОСУДАРСТВЕННАЯ ПОШЛИНА 	                     </a:t>
            </a:r>
            <a:r>
              <a:rPr lang="ru-RU" altLang="ru-RU" sz="2200" dirty="0">
                <a:latin typeface="Times New Roman" pitchFamily="18" charset="0"/>
              </a:rPr>
              <a:t> </a:t>
            </a:r>
            <a:r>
              <a:rPr lang="ru-RU" altLang="ru-RU" sz="2200" dirty="0" smtClean="0">
                <a:latin typeface="Times New Roman" pitchFamily="18" charset="0"/>
              </a:rPr>
              <a:t>            5,6</a:t>
            </a:r>
          </a:p>
          <a:p>
            <a:pPr eaLnBrk="1" hangingPunct="1"/>
            <a:r>
              <a:rPr lang="ru-RU" altLang="ru-RU" sz="2200" dirty="0" smtClean="0">
                <a:latin typeface="Times New Roman" pitchFamily="18" charset="0"/>
              </a:rPr>
              <a:t>ДОХОДЫ ОТ ОКАЗАНИЯ ПЛАТНЫХ УСЛУГ И</a:t>
            </a:r>
          </a:p>
          <a:p>
            <a:pPr eaLnBrk="1" hangingPunct="1"/>
            <a:r>
              <a:rPr lang="ru-RU" altLang="ru-RU" sz="2200" dirty="0" smtClean="0">
                <a:latin typeface="Times New Roman" pitchFamily="18" charset="0"/>
              </a:rPr>
              <a:t>КОМПЕНСАЦИИ ЗАТРАТ ГОСУДАРСТВА                     36,9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ШТРАФЫ, САНКЦИИ, ВОЗМЕЩЕНИЕ УЩЕРБА  </a:t>
            </a:r>
            <a:r>
              <a:rPr lang="ru-RU" altLang="ru-RU" sz="2200" dirty="0">
                <a:latin typeface="Times New Roman" pitchFamily="18" charset="0"/>
              </a:rPr>
              <a:t> </a:t>
            </a:r>
            <a:r>
              <a:rPr lang="ru-RU" altLang="ru-RU" sz="2200" dirty="0" smtClean="0">
                <a:latin typeface="Times New Roman" pitchFamily="18" charset="0"/>
              </a:rPr>
              <a:t>         8,9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БЕЗВОЗМЕЗДНЫЕ ПОСТУПЛЕНИЯ 	               </a:t>
            </a:r>
            <a:r>
              <a:rPr lang="ru-RU" altLang="ru-RU" sz="2200" dirty="0" smtClean="0">
                <a:latin typeface="Times New Roman" pitchFamily="18" charset="0"/>
              </a:rPr>
              <a:t> 2046,3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endParaRPr lang="ru-RU" altLang="ru-RU" sz="2100" dirty="0">
              <a:latin typeface="Times New Roman" pitchFamily="18" charset="0"/>
            </a:endParaRPr>
          </a:p>
          <a:p>
            <a:pPr eaLnBrk="1" hangingPunct="1"/>
            <a:endParaRPr lang="ru-RU" altLang="ru-RU" sz="21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98721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defTabSz="914290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/>
                </a:solidFill>
                <a:latin typeface="+mj-lt"/>
              </a:rPr>
              <a:t>Объем поступлений доходов </a:t>
            </a:r>
            <a:r>
              <a:rPr lang="ru-RU" sz="3200" dirty="0" smtClean="0">
                <a:solidFill>
                  <a:schemeClr val="accent2"/>
                </a:solidFill>
                <a:latin typeface="+mj-lt"/>
              </a:rPr>
              <a:t>проекта бюджета </a:t>
            </a:r>
            <a:r>
              <a:rPr lang="ru-RU" sz="3200" dirty="0">
                <a:solidFill>
                  <a:schemeClr val="accent2"/>
                </a:solidFill>
                <a:latin typeface="+mj-lt"/>
              </a:rPr>
              <a:t>Майорского сельского поселения                                                                     Орловского района на </a:t>
            </a:r>
            <a:r>
              <a:rPr lang="ru-RU" sz="3200" dirty="0" smtClean="0">
                <a:solidFill>
                  <a:schemeClr val="accent2"/>
                </a:solidFill>
                <a:latin typeface="+mj-lt"/>
              </a:rPr>
              <a:t>2024 </a:t>
            </a:r>
            <a:r>
              <a:rPr lang="ru-RU" sz="3200" dirty="0">
                <a:solidFill>
                  <a:schemeClr val="accent2"/>
                </a:solidFill>
                <a:latin typeface="+mj-lt"/>
              </a:rPr>
              <a:t>год</a:t>
            </a:r>
          </a:p>
        </p:txBody>
      </p:sp>
      <p:sp>
        <p:nvSpPr>
          <p:cNvPr id="5123" name="Содержимое 9"/>
          <p:cNvSpPr>
            <a:spLocks noGrp="1"/>
          </p:cNvSpPr>
          <p:nvPr>
            <p:ph type="body" idx="1"/>
          </p:nvPr>
        </p:nvSpPr>
        <p:spPr>
          <a:xfrm>
            <a:off x="639764" y="3157538"/>
            <a:ext cx="12161836" cy="5099051"/>
          </a:xfrm>
        </p:spPr>
        <p:txBody>
          <a:bodyPr/>
          <a:lstStyle/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НАЛОГОВЫЕ И НЕНАЛОГОВЫЕ ДОХОДЫ 	  </a:t>
            </a:r>
            <a:r>
              <a:rPr lang="ru-RU" altLang="ru-RU" sz="2200" dirty="0" smtClean="0">
                <a:latin typeface="Times New Roman" pitchFamily="18" charset="0"/>
              </a:rPr>
              <a:t>4131,0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НАЛОГИ НА ПРИБЫЛЬ, ДОХОДЫ 	                 </a:t>
            </a:r>
            <a:r>
              <a:rPr lang="ru-RU" altLang="ru-RU" sz="2200" dirty="0">
                <a:latin typeface="Times New Roman" pitchFamily="18" charset="0"/>
              </a:rPr>
              <a:t> </a:t>
            </a:r>
            <a:r>
              <a:rPr lang="ru-RU" altLang="ru-RU" sz="2200" dirty="0" smtClean="0">
                <a:latin typeface="Times New Roman" pitchFamily="18" charset="0"/>
              </a:rPr>
              <a:t>            197,9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НАЛОГИ НА СОВОКУПНЫЙ ДОХОД 	     </a:t>
            </a:r>
            <a:r>
              <a:rPr lang="ru-RU" altLang="ru-RU" sz="2200" dirty="0">
                <a:latin typeface="Times New Roman" pitchFamily="18" charset="0"/>
              </a:rPr>
              <a:t> </a:t>
            </a:r>
            <a:r>
              <a:rPr lang="ru-RU" altLang="ru-RU" sz="2200" dirty="0" smtClean="0">
                <a:latin typeface="Times New Roman" pitchFamily="18" charset="0"/>
              </a:rPr>
              <a:t>         2388,8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НАЛОГИ НА ИМУЩЕСТВО 	                            </a:t>
            </a:r>
            <a:r>
              <a:rPr lang="ru-RU" altLang="ru-RU" sz="2200" dirty="0" smtClean="0">
                <a:latin typeface="Times New Roman" pitchFamily="18" charset="0"/>
              </a:rPr>
              <a:t>1492,3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ГОСУДАРСТВЕННАЯ ПОШЛИНА 	                     </a:t>
            </a:r>
            <a:r>
              <a:rPr lang="ru-RU" altLang="ru-RU" sz="2200" dirty="0">
                <a:latin typeface="Times New Roman" pitchFamily="18" charset="0"/>
              </a:rPr>
              <a:t> </a:t>
            </a:r>
            <a:r>
              <a:rPr lang="ru-RU" altLang="ru-RU" sz="2200" dirty="0" smtClean="0">
                <a:latin typeface="Times New Roman" pitchFamily="18" charset="0"/>
              </a:rPr>
              <a:t>            5,8</a:t>
            </a:r>
          </a:p>
          <a:p>
            <a:pPr eaLnBrk="1" hangingPunct="1"/>
            <a:r>
              <a:rPr lang="ru-RU" altLang="ru-RU" sz="2200" dirty="0" smtClean="0">
                <a:latin typeface="Times New Roman" pitchFamily="18" charset="0"/>
              </a:rPr>
              <a:t>ДОХОДЫ ОТ ОКАЗАНИЯ ПЛАТНЫХ УСЛУГ И </a:t>
            </a:r>
          </a:p>
          <a:p>
            <a:pPr eaLnBrk="1" hangingPunct="1"/>
            <a:r>
              <a:rPr lang="ru-RU" altLang="ru-RU" sz="2200" dirty="0" smtClean="0">
                <a:latin typeface="Times New Roman" pitchFamily="18" charset="0"/>
              </a:rPr>
              <a:t>КОМПЕНСАЦИИ ЗАТРАТ ГОСУДАРСТВА                     36,9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ШТРАФЫ, САНКЦИИ, ВОЗМЕЩЕНИЕ УЩЕРБА  </a:t>
            </a:r>
            <a:r>
              <a:rPr lang="ru-RU" altLang="ru-RU" sz="2200" dirty="0" smtClean="0">
                <a:latin typeface="Times New Roman" pitchFamily="18" charset="0"/>
              </a:rPr>
              <a:t>         9,3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itchFamily="18" charset="0"/>
              </a:rPr>
              <a:t>БЕЗВОЗМЕЗДНЫЕ ПОСТУПЛЕНИЯ 	                </a:t>
            </a:r>
            <a:r>
              <a:rPr lang="ru-RU" altLang="ru-RU" sz="2200" dirty="0" smtClean="0">
                <a:latin typeface="Times New Roman" pitchFamily="18" charset="0"/>
              </a:rPr>
              <a:t>1781,1</a:t>
            </a:r>
            <a:endParaRPr lang="ru-RU" altLang="ru-RU" sz="2200" dirty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altLang="ru-RU" sz="2200" dirty="0">
              <a:latin typeface="Times New Roman" pitchFamily="18" charset="0"/>
            </a:endParaRPr>
          </a:p>
          <a:p>
            <a:pPr eaLnBrk="1" hangingPunct="1"/>
            <a:endParaRPr lang="ru-RU" altLang="ru-RU" sz="2100" dirty="0">
              <a:latin typeface="Times New Roman" pitchFamily="18" charset="0"/>
            </a:endParaRPr>
          </a:p>
          <a:p>
            <a:pPr eaLnBrk="1" hangingPunct="1"/>
            <a:endParaRPr lang="ru-RU" altLang="ru-RU" sz="21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9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defTabSz="914290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+mj-lt"/>
              </a:rPr>
              <a:t>Нормативы распределения неналоговых доходов </a:t>
            </a:r>
            <a:br>
              <a:rPr lang="ru-RU" sz="2400" dirty="0">
                <a:solidFill>
                  <a:schemeClr val="accent2"/>
                </a:solidFill>
                <a:latin typeface="+mj-lt"/>
              </a:rPr>
            </a:br>
            <a:r>
              <a:rPr lang="ru-RU" sz="2400" dirty="0">
                <a:solidFill>
                  <a:schemeClr val="accent2"/>
                </a:solidFill>
                <a:latin typeface="+mj-lt"/>
              </a:rPr>
              <a:t>в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проекте бюджета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Майорского сельского поселения Орловского района на</a:t>
            </a:r>
            <a:br>
              <a:rPr lang="ru-RU" sz="2400" dirty="0">
                <a:solidFill>
                  <a:schemeClr val="accent2"/>
                </a:solidFill>
                <a:latin typeface="+mj-lt"/>
              </a:rPr>
            </a:br>
            <a:r>
              <a:rPr lang="ru-RU" sz="2400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2022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год  и плановый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2023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и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2024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год</a:t>
            </a:r>
            <a:br>
              <a:rPr lang="ru-RU" sz="2400" dirty="0">
                <a:solidFill>
                  <a:schemeClr val="accent2"/>
                </a:solidFill>
                <a:latin typeface="+mj-lt"/>
              </a:rPr>
            </a:br>
            <a:endParaRPr lang="ru-RU" sz="2400" dirty="0">
              <a:solidFill>
                <a:schemeClr val="accent2"/>
              </a:solidFill>
              <a:latin typeface="+mj-lt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47703012"/>
              </p:ext>
            </p:extLst>
          </p:nvPr>
        </p:nvGraphicFramePr>
        <p:xfrm>
          <a:off x="2144713" y="2763838"/>
          <a:ext cx="10656887" cy="542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defTabSz="914290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+mj-lt"/>
              </a:rPr>
              <a:t>Распределение бюджетных ассигнований</a:t>
            </a:r>
            <a:br>
              <a:rPr lang="ru-RU" sz="2400" dirty="0">
                <a:solidFill>
                  <a:schemeClr val="accent2"/>
                </a:solidFill>
                <a:latin typeface="+mj-lt"/>
              </a:rPr>
            </a:br>
            <a:r>
              <a:rPr lang="ru-RU" sz="2400" dirty="0">
                <a:solidFill>
                  <a:schemeClr val="accent2"/>
                </a:solidFill>
                <a:latin typeface="+mj-lt"/>
              </a:rPr>
              <a:t> по разделам расходов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проекта бюджета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Майорского сельского поселения Орловского района на плановый период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2022 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год</a:t>
            </a:r>
            <a:br>
              <a:rPr lang="ru-RU" sz="2400" dirty="0">
                <a:solidFill>
                  <a:schemeClr val="accent2"/>
                </a:solidFill>
                <a:latin typeface="+mj-lt"/>
              </a:rPr>
            </a:br>
            <a:endParaRPr lang="ru-RU" sz="2400" dirty="0">
              <a:solidFill>
                <a:schemeClr val="accent2"/>
              </a:solidFill>
              <a:latin typeface="+mj-lt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2473599"/>
              </p:ext>
            </p:extLst>
          </p:nvPr>
        </p:nvGraphicFramePr>
        <p:xfrm>
          <a:off x="0" y="2279650"/>
          <a:ext cx="11420475" cy="649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defTabSz="914290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+mj-lt"/>
              </a:rPr>
              <a:t>Распределение бюджетных ассигнований</a:t>
            </a:r>
            <a:br>
              <a:rPr lang="ru-RU" sz="2400" dirty="0">
                <a:solidFill>
                  <a:schemeClr val="accent2"/>
                </a:solidFill>
                <a:latin typeface="+mj-lt"/>
              </a:rPr>
            </a:br>
            <a:r>
              <a:rPr lang="ru-RU" sz="2400" dirty="0">
                <a:solidFill>
                  <a:schemeClr val="accent2"/>
                </a:solidFill>
                <a:latin typeface="+mj-lt"/>
              </a:rPr>
              <a:t> по разделам расходов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проекта бюджета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Майорского сельского поселения Орловского района на плановый период </a:t>
            </a:r>
            <a:r>
              <a:rPr lang="ru-RU" sz="2400" dirty="0" smtClean="0">
                <a:solidFill>
                  <a:schemeClr val="accent2"/>
                </a:solidFill>
                <a:latin typeface="+mj-lt"/>
              </a:rPr>
              <a:t>2023  </a:t>
            </a:r>
            <a:r>
              <a:rPr lang="ru-RU" sz="2400" dirty="0">
                <a:solidFill>
                  <a:schemeClr val="accent2"/>
                </a:solidFill>
                <a:latin typeface="+mj-lt"/>
              </a:rPr>
              <a:t>год</a:t>
            </a: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endParaRPr lang="ru-RU" sz="2400" dirty="0">
              <a:latin typeface="+mj-lt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05112178"/>
              </p:ext>
            </p:extLst>
          </p:nvPr>
        </p:nvGraphicFramePr>
        <p:xfrm>
          <a:off x="0" y="2279650"/>
          <a:ext cx="11420475" cy="649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39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2568</TotalTime>
  <Words>611</Words>
  <Application>Microsoft Office PowerPoint</Application>
  <PresentationFormat>A3 (297x420 мм)</PresentationFormat>
  <Paragraphs>71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Trebuchet MS</vt:lpstr>
      <vt:lpstr>Wingdings 2</vt:lpstr>
      <vt:lpstr>Wingdings 3</vt:lpstr>
      <vt:lpstr>Грань</vt:lpstr>
      <vt:lpstr>О проекте бюджета Майорского сельского поселения  на 2022 год и на плановый период 2023 и 2024 годов</vt:lpstr>
      <vt:lpstr>Основные характеристики проекта бюджета Майорского сельского поселения Орловского района на 2022 год с учетом уровня инфляции, не превышающего </vt:lpstr>
      <vt:lpstr>Основные характеристики проекта бюджета Майорского сельского поселения Орловского района на плановый период 2023 год и 2024 год с учетом уровня инфляции, не превышающего </vt:lpstr>
      <vt:lpstr>Объем поступлений доходов проекта бюджета Майорского сельского поселения                                                                     Орловского района на 2022 год</vt:lpstr>
      <vt:lpstr>Объем поступлений доходов проекта бюджета Майорского сельского поселения                                                                     Орловского района на 2023 год</vt:lpstr>
      <vt:lpstr>Объем поступлений доходов проекта бюджета Майорского сельского поселения                                                                     Орловского района на 2024 год</vt:lpstr>
      <vt:lpstr>Нормативы распределения неналоговых доходов  в проекте бюджета Майорского сельского поселения Орловского района на  2022 год  и плановый 2023 и 2024 год </vt:lpstr>
      <vt:lpstr>Распределение бюджетных ассигнований  по разделам расходов проекта бюджета Майорского сельского поселения Орловского района на плановый период 2022  год </vt:lpstr>
      <vt:lpstr>Распределение бюджетных ассигнований  по разделам расходов проекта бюджета Майорского сельского поселения Орловского района на плановый период 2023  год </vt:lpstr>
      <vt:lpstr>Распределение бюджетных ассигнований  по разделам расходов проекта бюджета Майорского сельского поселения Орловского района на плановый период 2024  год </vt:lpstr>
      <vt:lpstr>  Распределение бюджетных ассигнований  по муниципальным программам Майорского сельского поселения  Орловского района на 2022 год   </vt:lpstr>
      <vt:lpstr>Распределение субвенций проекта бюджета Майорского сельского поселения Орловского района  на 2022 год и плановый период 2023 и 2024 годов </vt:lpstr>
      <vt:lpstr> Иные межбюджетные трансферты, передаваемые бюджету Майорского сельского поселения   из бюджета Орловского  района на осуществление части полномочий по решению вопросов местного значения в соответствии с заключенными соглашениями на 2022  год и на плановый период 2023 и 2024 годов</vt:lpstr>
    </vt:vector>
  </TitlesOfParts>
  <Manager>Солохов И. В.</Manager>
  <Company>НЦУКС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территории города Белгорода Белгородской области</dc:title>
  <dc:creator>Пучков М. В.</dc:creator>
  <cp:lastModifiedBy>User</cp:lastModifiedBy>
  <cp:revision>229</cp:revision>
  <dcterms:created xsi:type="dcterms:W3CDTF">2009-06-17T06:08:07Z</dcterms:created>
  <dcterms:modified xsi:type="dcterms:W3CDTF">2021-12-01T12:33:22Z</dcterms:modified>
</cp:coreProperties>
</file>