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notesMasterIdLst>
    <p:notesMasterId r:id="rId17"/>
  </p:notesMasterIdLst>
  <p:sldIdLst>
    <p:sldId id="273" r:id="rId2"/>
    <p:sldId id="274" r:id="rId3"/>
    <p:sldId id="275" r:id="rId4"/>
    <p:sldId id="259" r:id="rId5"/>
    <p:sldId id="276" r:id="rId6"/>
    <p:sldId id="277" r:id="rId7"/>
    <p:sldId id="261" r:id="rId8"/>
    <p:sldId id="263" r:id="rId9"/>
    <p:sldId id="278" r:id="rId10"/>
    <p:sldId id="279" r:id="rId11"/>
    <p:sldId id="265" r:id="rId12"/>
    <p:sldId id="269" r:id="rId13"/>
    <p:sldId id="270" r:id="rId14"/>
    <p:sldId id="272" r:id="rId15"/>
    <p:sldId id="280" r:id="rId16"/>
  </p:sldIdLst>
  <p:sldSz cx="12801600" cy="9601200" type="A3"/>
  <p:notesSz cx="6669088" cy="9928225"/>
  <p:defaultTextStyle>
    <a:defPPr>
      <a:defRPr lang="ru-RU"/>
    </a:defPPr>
    <a:lvl1pPr algn="l" rtl="0" eaLnBrk="0" fontAlgn="base" hangingPunct="0">
      <a:lnSpc>
        <a:spcPct val="80000"/>
      </a:lnSpc>
      <a:spcBef>
        <a:spcPct val="20000"/>
      </a:spcBef>
      <a:spcAft>
        <a:spcPct val="0"/>
      </a:spcAft>
      <a:buClr>
        <a:srgbClr val="F9F9F9"/>
      </a:buClr>
      <a:buSzPct val="65000"/>
      <a:buFont typeface="Wingdings 2" pitchFamily="18" charset="2"/>
      <a:buChar char=""/>
      <a:defRPr sz="2400" kern="1200">
        <a:solidFill>
          <a:schemeClr val="tx1"/>
        </a:solidFill>
        <a:latin typeface="Times New Roman" pitchFamily="18" charset="0"/>
        <a:ea typeface="+mn-ea"/>
        <a:cs typeface="+mn-cs"/>
      </a:defRPr>
    </a:lvl1pPr>
    <a:lvl2pPr marL="457145" algn="l" rtl="0" eaLnBrk="0" fontAlgn="base" hangingPunct="0">
      <a:lnSpc>
        <a:spcPct val="80000"/>
      </a:lnSpc>
      <a:spcBef>
        <a:spcPct val="20000"/>
      </a:spcBef>
      <a:spcAft>
        <a:spcPct val="0"/>
      </a:spcAft>
      <a:buClr>
        <a:srgbClr val="F9F9F9"/>
      </a:buClr>
      <a:buSzPct val="65000"/>
      <a:buFont typeface="Wingdings 2" pitchFamily="18" charset="2"/>
      <a:buChar char=""/>
      <a:defRPr sz="2400" kern="1200">
        <a:solidFill>
          <a:schemeClr val="tx1"/>
        </a:solidFill>
        <a:latin typeface="Times New Roman" pitchFamily="18" charset="0"/>
        <a:ea typeface="+mn-ea"/>
        <a:cs typeface="+mn-cs"/>
      </a:defRPr>
    </a:lvl2pPr>
    <a:lvl3pPr marL="914290" algn="l" rtl="0" eaLnBrk="0" fontAlgn="base" hangingPunct="0">
      <a:lnSpc>
        <a:spcPct val="80000"/>
      </a:lnSpc>
      <a:spcBef>
        <a:spcPct val="20000"/>
      </a:spcBef>
      <a:spcAft>
        <a:spcPct val="0"/>
      </a:spcAft>
      <a:buClr>
        <a:srgbClr val="F9F9F9"/>
      </a:buClr>
      <a:buSzPct val="65000"/>
      <a:buFont typeface="Wingdings 2" pitchFamily="18" charset="2"/>
      <a:buChar char=""/>
      <a:defRPr sz="2400" kern="1200">
        <a:solidFill>
          <a:schemeClr val="tx1"/>
        </a:solidFill>
        <a:latin typeface="Times New Roman" pitchFamily="18" charset="0"/>
        <a:ea typeface="+mn-ea"/>
        <a:cs typeface="+mn-cs"/>
      </a:defRPr>
    </a:lvl3pPr>
    <a:lvl4pPr marL="1371436" algn="l" rtl="0" eaLnBrk="0" fontAlgn="base" hangingPunct="0">
      <a:lnSpc>
        <a:spcPct val="80000"/>
      </a:lnSpc>
      <a:spcBef>
        <a:spcPct val="20000"/>
      </a:spcBef>
      <a:spcAft>
        <a:spcPct val="0"/>
      </a:spcAft>
      <a:buClr>
        <a:srgbClr val="F9F9F9"/>
      </a:buClr>
      <a:buSzPct val="65000"/>
      <a:buFont typeface="Wingdings 2" pitchFamily="18" charset="2"/>
      <a:buChar char=""/>
      <a:defRPr sz="2400" kern="1200">
        <a:solidFill>
          <a:schemeClr val="tx1"/>
        </a:solidFill>
        <a:latin typeface="Times New Roman" pitchFamily="18" charset="0"/>
        <a:ea typeface="+mn-ea"/>
        <a:cs typeface="+mn-cs"/>
      </a:defRPr>
    </a:lvl4pPr>
    <a:lvl5pPr marL="1828581" algn="l" rtl="0" eaLnBrk="0" fontAlgn="base" hangingPunct="0">
      <a:lnSpc>
        <a:spcPct val="80000"/>
      </a:lnSpc>
      <a:spcBef>
        <a:spcPct val="20000"/>
      </a:spcBef>
      <a:spcAft>
        <a:spcPct val="0"/>
      </a:spcAft>
      <a:buClr>
        <a:srgbClr val="F9F9F9"/>
      </a:buClr>
      <a:buSzPct val="65000"/>
      <a:buFont typeface="Wingdings 2" pitchFamily="18" charset="2"/>
      <a:buChar char=""/>
      <a:defRPr sz="2400" kern="1200">
        <a:solidFill>
          <a:schemeClr val="tx1"/>
        </a:solidFill>
        <a:latin typeface="Times New Roman" pitchFamily="18" charset="0"/>
        <a:ea typeface="+mn-ea"/>
        <a:cs typeface="+mn-cs"/>
      </a:defRPr>
    </a:lvl5pPr>
    <a:lvl6pPr marL="2285725" algn="l" defTabSz="914290" rtl="0" eaLnBrk="1" latinLnBrk="0" hangingPunct="1">
      <a:defRPr sz="2400" kern="1200">
        <a:solidFill>
          <a:schemeClr val="tx1"/>
        </a:solidFill>
        <a:latin typeface="Times New Roman" pitchFamily="18" charset="0"/>
        <a:ea typeface="+mn-ea"/>
        <a:cs typeface="+mn-cs"/>
      </a:defRPr>
    </a:lvl6pPr>
    <a:lvl7pPr marL="2742870" algn="l" defTabSz="914290" rtl="0" eaLnBrk="1" latinLnBrk="0" hangingPunct="1">
      <a:defRPr sz="2400" kern="1200">
        <a:solidFill>
          <a:schemeClr val="tx1"/>
        </a:solidFill>
        <a:latin typeface="Times New Roman" pitchFamily="18" charset="0"/>
        <a:ea typeface="+mn-ea"/>
        <a:cs typeface="+mn-cs"/>
      </a:defRPr>
    </a:lvl7pPr>
    <a:lvl8pPr marL="3200016" algn="l" defTabSz="914290" rtl="0" eaLnBrk="1" latinLnBrk="0" hangingPunct="1">
      <a:defRPr sz="2400" kern="1200">
        <a:solidFill>
          <a:schemeClr val="tx1"/>
        </a:solidFill>
        <a:latin typeface="Times New Roman" pitchFamily="18" charset="0"/>
        <a:ea typeface="+mn-ea"/>
        <a:cs typeface="+mn-cs"/>
      </a:defRPr>
    </a:lvl8pPr>
    <a:lvl9pPr marL="3657161" algn="l" defTabSz="91429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8111A"/>
    <a:srgbClr val="CCFF33"/>
    <a:srgbClr val="FFFF0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88" autoAdjust="0"/>
    <p:restoredTop sz="93651" autoAdjust="0"/>
  </p:normalViewPr>
  <p:slideViewPr>
    <p:cSldViewPr>
      <p:cViewPr>
        <p:scale>
          <a:sx n="50" d="100"/>
          <a:sy n="50" d="100"/>
        </p:scale>
        <p:origin x="-1014" y="-786"/>
      </p:cViewPr>
      <p:guideLst>
        <p:guide orient="horz" pos="3024"/>
        <p:guide pos="4032"/>
      </p:guideLst>
    </p:cSldViewPr>
  </p:slideViewPr>
  <p:outlineViewPr>
    <p:cViewPr>
      <p:scale>
        <a:sx n="33" d="100"/>
        <a:sy n="33" d="100"/>
      </p:scale>
      <p:origin x="66"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6"/>
    </mc:Choice>
    <mc:Fallback>
      <c:style val="6"/>
    </mc:Fallback>
  </mc:AlternateContent>
  <c:chart>
    <c:title>
      <c:layout/>
      <c:overlay val="0"/>
    </c:title>
    <c:autoTitleDeleted val="0"/>
    <c:view3D>
      <c:rotX val="15"/>
      <c:rotY val="20"/>
      <c:depthPercent val="100"/>
      <c:rAngAx val="1"/>
    </c:view3D>
    <c:floor>
      <c:thickness val="0"/>
    </c:floor>
    <c:sideWall>
      <c:thickness val="0"/>
    </c:sideWall>
    <c:backWall>
      <c:thickness val="0"/>
    </c:backWall>
    <c:plotArea>
      <c:layout/>
      <c:bar3DChart>
        <c:barDir val="col"/>
        <c:grouping val="stacked"/>
        <c:varyColors val="0"/>
        <c:ser>
          <c:idx val="0"/>
          <c:order val="0"/>
          <c:tx>
            <c:strRef>
              <c:f>Лист1!$B$1</c:f>
              <c:strCache>
                <c:ptCount val="1"/>
                <c:pt idx="0">
                  <c:v>норматив в процентах</c:v>
                </c:pt>
              </c:strCache>
            </c:strRef>
          </c:tx>
          <c:invertIfNegative val="0"/>
          <c:cat>
            <c:strRef>
              <c:f>Лист1!$A$2:$A$3</c:f>
              <c:strCache>
                <c:ptCount val="2"/>
                <c:pt idx="0">
                  <c:v>невыясненые поступления, зачисляемые в бюджет</c:v>
                </c:pt>
                <c:pt idx="1">
                  <c:v>прочие неналоговые доходы бюджеты поселения</c:v>
                </c:pt>
              </c:strCache>
            </c:strRef>
          </c:cat>
          <c:val>
            <c:numRef>
              <c:f>Лист1!$B$2:$B$3</c:f>
              <c:numCache>
                <c:formatCode>0%</c:formatCode>
                <c:ptCount val="2"/>
                <c:pt idx="0">
                  <c:v>1</c:v>
                </c:pt>
                <c:pt idx="1">
                  <c:v>1</c:v>
                </c:pt>
              </c:numCache>
            </c:numRef>
          </c:val>
        </c:ser>
        <c:dLbls>
          <c:showLegendKey val="0"/>
          <c:showVal val="0"/>
          <c:showCatName val="0"/>
          <c:showSerName val="0"/>
          <c:showPercent val="0"/>
          <c:showBubbleSize val="0"/>
        </c:dLbls>
        <c:gapWidth val="150"/>
        <c:shape val="box"/>
        <c:axId val="26437120"/>
        <c:axId val="27455488"/>
        <c:axId val="0"/>
      </c:bar3DChart>
      <c:catAx>
        <c:axId val="26437120"/>
        <c:scaling>
          <c:orientation val="minMax"/>
        </c:scaling>
        <c:delete val="0"/>
        <c:axPos val="b"/>
        <c:numFmt formatCode="General" sourceLinked="1"/>
        <c:majorTickMark val="out"/>
        <c:minorTickMark val="none"/>
        <c:tickLblPos val="nextTo"/>
        <c:crossAx val="27455488"/>
        <c:crosses val="autoZero"/>
        <c:auto val="1"/>
        <c:lblAlgn val="ctr"/>
        <c:lblOffset val="100"/>
        <c:noMultiLvlLbl val="0"/>
      </c:catAx>
      <c:valAx>
        <c:axId val="27455488"/>
        <c:scaling>
          <c:orientation val="minMax"/>
        </c:scaling>
        <c:delete val="0"/>
        <c:axPos val="l"/>
        <c:majorGridlines/>
        <c:numFmt formatCode="0%" sourceLinked="1"/>
        <c:majorTickMark val="out"/>
        <c:minorTickMark val="none"/>
        <c:tickLblPos val="nextTo"/>
        <c:crossAx val="26437120"/>
        <c:crosses val="autoZero"/>
        <c:crossBetween val="between"/>
      </c:valAx>
    </c:plotArea>
    <c:legend>
      <c:legendPos val="r"/>
      <c:layout/>
      <c:overlay val="0"/>
    </c:legend>
    <c:plotVisOnly val="1"/>
    <c:dispBlanksAs val="gap"/>
    <c:showDLblsOverMax val="0"/>
  </c:chart>
  <c:txPr>
    <a:bodyPr/>
    <a:lstStyle/>
    <a:p>
      <a:pPr>
        <a:defRPr sz="1800"/>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5"/>
    </mc:Choice>
    <mc:Fallback>
      <c:style val="5"/>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Лист1!$B$1</c:f>
              <c:strCache>
                <c:ptCount val="1"/>
                <c:pt idx="0">
                  <c:v>Тыс. рублей</c:v>
                </c:pt>
              </c:strCache>
            </c:strRef>
          </c:tx>
          <c:explosion val="25"/>
          <c:dPt>
            <c:idx val="0"/>
            <c:bubble3D val="0"/>
          </c:dPt>
          <c:dPt>
            <c:idx val="1"/>
            <c:bubble3D val="0"/>
          </c:dPt>
          <c:dPt>
            <c:idx val="2"/>
            <c:bubble3D val="0"/>
          </c:dPt>
          <c:dPt>
            <c:idx val="3"/>
            <c:bubble3D val="0"/>
          </c:dPt>
          <c:dPt>
            <c:idx val="4"/>
            <c:bubble3D val="0"/>
          </c:dPt>
          <c:dPt>
            <c:idx val="5"/>
            <c:bubble3D val="0"/>
          </c:dPt>
          <c:dPt>
            <c:idx val="6"/>
            <c:bubble3D val="0"/>
          </c:dPt>
          <c:dPt>
            <c:idx val="7"/>
            <c:bubble3D val="0"/>
          </c:dPt>
          <c:cat>
            <c:strRef>
              <c:f>Лист1!$A$2:$A$9</c:f>
              <c:strCache>
                <c:ptCount val="8"/>
                <c:pt idx="0">
                  <c:v>Общегосударственные вопросы</c:v>
                </c:pt>
                <c:pt idx="1">
                  <c:v>Национальная оборона</c:v>
                </c:pt>
                <c:pt idx="2">
                  <c:v>Национальная безопасность и провоохранительная деятельность</c:v>
                </c:pt>
                <c:pt idx="3">
                  <c:v>Жилищно-коммунальное хозяйство</c:v>
                </c:pt>
                <c:pt idx="4">
                  <c:v>Образование</c:v>
                </c:pt>
                <c:pt idx="5">
                  <c:v>Культура, кинематография</c:v>
                </c:pt>
                <c:pt idx="6">
                  <c:v>Социальная политика</c:v>
                </c:pt>
                <c:pt idx="7">
                  <c:v>Физическая культура и спорт</c:v>
                </c:pt>
              </c:strCache>
            </c:strRef>
          </c:cat>
          <c:val>
            <c:numRef>
              <c:f>Лист1!$B$2:$B$9</c:f>
              <c:numCache>
                <c:formatCode>General</c:formatCode>
                <c:ptCount val="8"/>
                <c:pt idx="0">
                  <c:v>3911.4</c:v>
                </c:pt>
                <c:pt idx="1">
                  <c:v>75.8</c:v>
                </c:pt>
                <c:pt idx="2">
                  <c:v>34</c:v>
                </c:pt>
                <c:pt idx="3">
                  <c:v>636.6</c:v>
                </c:pt>
                <c:pt idx="4">
                  <c:v>16</c:v>
                </c:pt>
                <c:pt idx="5">
                  <c:v>1863.3</c:v>
                </c:pt>
                <c:pt idx="6">
                  <c:v>57.7</c:v>
                </c:pt>
                <c:pt idx="7">
                  <c:v>25</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66806170496411055"/>
          <c:y val="0.12224370914427293"/>
          <c:w val="0.32526606818017639"/>
          <c:h val="0.87775629085572704"/>
        </c:manualLayout>
      </c:layout>
      <c:overlay val="0"/>
    </c:legend>
    <c:plotVisOnly val="1"/>
    <c:dispBlanksAs val="zero"/>
    <c:showDLblsOverMax val="0"/>
  </c:chart>
  <c:txPr>
    <a:bodyPr/>
    <a:lstStyle/>
    <a:p>
      <a:pPr>
        <a:defRPr sz="1800"/>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Лист1!$B$1</c:f>
              <c:strCache>
                <c:ptCount val="1"/>
                <c:pt idx="0">
                  <c:v>Тыс. рублей</c:v>
                </c:pt>
              </c:strCache>
            </c:strRef>
          </c:tx>
          <c:explosion val="33"/>
          <c:dPt>
            <c:idx val="0"/>
            <c:bubble3D val="0"/>
          </c:dPt>
          <c:dPt>
            <c:idx val="1"/>
            <c:bubble3D val="0"/>
          </c:dPt>
          <c:dPt>
            <c:idx val="2"/>
            <c:bubble3D val="0"/>
          </c:dPt>
          <c:dPt>
            <c:idx val="3"/>
            <c:bubble3D val="0"/>
          </c:dPt>
          <c:dPt>
            <c:idx val="4"/>
            <c:bubble3D val="0"/>
          </c:dPt>
          <c:dPt>
            <c:idx val="5"/>
            <c:bubble3D val="0"/>
          </c:dPt>
          <c:dPt>
            <c:idx val="6"/>
            <c:bubble3D val="0"/>
          </c:dPt>
          <c:dPt>
            <c:idx val="7"/>
            <c:bubble3D val="0"/>
          </c:dPt>
          <c:cat>
            <c:strRef>
              <c:f>Лист1!$A$2:$A$9</c:f>
              <c:strCache>
                <c:ptCount val="8"/>
                <c:pt idx="0">
                  <c:v>Общегосударственные вопросы</c:v>
                </c:pt>
                <c:pt idx="1">
                  <c:v>Национальная оборона</c:v>
                </c:pt>
                <c:pt idx="2">
                  <c:v>Национальная безопасность и провоохранительная деятельность</c:v>
                </c:pt>
                <c:pt idx="3">
                  <c:v>Жилищно-коммунальное хозяйство</c:v>
                </c:pt>
                <c:pt idx="4">
                  <c:v>Образование</c:v>
                </c:pt>
                <c:pt idx="5">
                  <c:v>Культура, кинематография</c:v>
                </c:pt>
                <c:pt idx="6">
                  <c:v>Социальная политика</c:v>
                </c:pt>
                <c:pt idx="7">
                  <c:v>Физическая культура и спорт</c:v>
                </c:pt>
              </c:strCache>
            </c:strRef>
          </c:cat>
          <c:val>
            <c:numRef>
              <c:f>Лист1!$B$2:$B$9</c:f>
              <c:numCache>
                <c:formatCode>General</c:formatCode>
                <c:ptCount val="8"/>
                <c:pt idx="0">
                  <c:v>3327.8</c:v>
                </c:pt>
                <c:pt idx="1">
                  <c:v>76.599999999999994</c:v>
                </c:pt>
                <c:pt idx="2">
                  <c:v>8</c:v>
                </c:pt>
                <c:pt idx="3">
                  <c:v>209.5</c:v>
                </c:pt>
                <c:pt idx="4">
                  <c:v>1</c:v>
                </c:pt>
                <c:pt idx="5">
                  <c:v>5210.5</c:v>
                </c:pt>
                <c:pt idx="6">
                  <c:v>57.7</c:v>
                </c:pt>
                <c:pt idx="7">
                  <c:v>0</c:v>
                </c:pt>
              </c:numCache>
            </c:numRef>
          </c:val>
        </c:ser>
        <c:dLbls>
          <c:showLegendKey val="0"/>
          <c:showVal val="0"/>
          <c:showCatName val="0"/>
          <c:showSerName val="0"/>
          <c:showPercent val="0"/>
          <c:showBubbleSize val="0"/>
          <c:showLeaderLines val="1"/>
        </c:dLbls>
      </c:pie3DChart>
      <c:spPr>
        <a:noFill/>
        <a:ln w="25386">
          <a:noFill/>
        </a:ln>
      </c:spPr>
    </c:plotArea>
    <c:legend>
      <c:legendPos val="r"/>
      <c:layout>
        <c:manualLayout>
          <c:xMode val="edge"/>
          <c:yMode val="edge"/>
          <c:x val="0.66806170496411055"/>
          <c:y val="0.12224370914427293"/>
          <c:w val="0.32526606818017639"/>
          <c:h val="0.87775629085572704"/>
        </c:manualLayout>
      </c:layout>
      <c:overlay val="0"/>
    </c:legend>
    <c:plotVisOnly val="1"/>
    <c:dispBlanksAs val="zero"/>
    <c:showDLblsOverMax val="0"/>
  </c:chart>
  <c:txPr>
    <a:bodyPr/>
    <a:lstStyle/>
    <a:p>
      <a:pPr>
        <a:defRPr sz="1799"/>
      </a:pPr>
      <a:endParaRPr lang="ru-R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3"/>
    </mc:Choice>
    <mc:Fallback>
      <c:style val="3"/>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Лист1!$B$1</c:f>
              <c:strCache>
                <c:ptCount val="1"/>
                <c:pt idx="0">
                  <c:v>Тыс. рублей</c:v>
                </c:pt>
              </c:strCache>
            </c:strRef>
          </c:tx>
          <c:explosion val="25"/>
          <c:dPt>
            <c:idx val="0"/>
            <c:bubble3D val="0"/>
          </c:dPt>
          <c:dPt>
            <c:idx val="1"/>
            <c:bubble3D val="0"/>
          </c:dPt>
          <c:dPt>
            <c:idx val="2"/>
            <c:bubble3D val="0"/>
          </c:dPt>
          <c:dPt>
            <c:idx val="3"/>
            <c:bubble3D val="0"/>
          </c:dPt>
          <c:dPt>
            <c:idx val="4"/>
            <c:bubble3D val="0"/>
          </c:dPt>
          <c:dPt>
            <c:idx val="5"/>
            <c:bubble3D val="0"/>
          </c:dPt>
          <c:dPt>
            <c:idx val="6"/>
            <c:bubble3D val="0"/>
          </c:dPt>
          <c:dPt>
            <c:idx val="7"/>
            <c:bubble3D val="0"/>
          </c:dPt>
          <c:cat>
            <c:strRef>
              <c:f>Лист1!$A$2:$A$9</c:f>
              <c:strCache>
                <c:ptCount val="8"/>
                <c:pt idx="0">
                  <c:v>Общегосударственные вопросы</c:v>
                </c:pt>
                <c:pt idx="1">
                  <c:v>Национальная оборона</c:v>
                </c:pt>
                <c:pt idx="2">
                  <c:v>Национальная безопасность и провоохранительная деятельность</c:v>
                </c:pt>
                <c:pt idx="3">
                  <c:v>Жилищно-коммунальное хозяйство</c:v>
                </c:pt>
                <c:pt idx="4">
                  <c:v>Образование</c:v>
                </c:pt>
                <c:pt idx="5">
                  <c:v>Культура, кинематография</c:v>
                </c:pt>
                <c:pt idx="6">
                  <c:v>Социальная политика</c:v>
                </c:pt>
                <c:pt idx="7">
                  <c:v>Физическая культура и спорт</c:v>
                </c:pt>
              </c:strCache>
            </c:strRef>
          </c:cat>
          <c:val>
            <c:numRef>
              <c:f>Лист1!$B$2:$B$9</c:f>
              <c:numCache>
                <c:formatCode>General</c:formatCode>
                <c:ptCount val="8"/>
                <c:pt idx="0">
                  <c:v>3456.8</c:v>
                </c:pt>
                <c:pt idx="1">
                  <c:v>79.400000000000006</c:v>
                </c:pt>
                <c:pt idx="2">
                  <c:v>2</c:v>
                </c:pt>
                <c:pt idx="3">
                  <c:v>127.3</c:v>
                </c:pt>
                <c:pt idx="4">
                  <c:v>1</c:v>
                </c:pt>
                <c:pt idx="5">
                  <c:v>932.1</c:v>
                </c:pt>
                <c:pt idx="6">
                  <c:v>57.7</c:v>
                </c:pt>
                <c:pt idx="7">
                  <c:v>0</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66806170496411055"/>
          <c:y val="0.12224370914427293"/>
          <c:w val="0.32526606818017639"/>
          <c:h val="0.87775629085572704"/>
        </c:manualLayout>
      </c:layout>
      <c:overlay val="0"/>
    </c:legend>
    <c:plotVisOnly val="1"/>
    <c:dispBlanksAs val="zero"/>
    <c:showDLblsOverMax val="0"/>
  </c:chart>
  <c:txPr>
    <a:bodyPr/>
    <a:lstStyle/>
    <a:p>
      <a:pPr>
        <a:defRPr sz="1800"/>
      </a:pPr>
      <a:endParaRPr lang="ru-RU"/>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0"/>
    <c:view3D>
      <c:rotX val="15"/>
      <c:rotY val="20"/>
      <c:depthPercent val="100"/>
      <c:rAngAx val="1"/>
    </c:view3D>
    <c:floor>
      <c:thickness val="0"/>
    </c:floor>
    <c:sideWall>
      <c:thickness val="0"/>
    </c:sideWall>
    <c:backWall>
      <c:thickness val="0"/>
    </c:backWall>
    <c:plotArea>
      <c:layout/>
      <c:bar3DChart>
        <c:barDir val="col"/>
        <c:grouping val="standard"/>
        <c:varyColors val="0"/>
        <c:ser>
          <c:idx val="0"/>
          <c:order val="0"/>
          <c:tx>
            <c:strRef>
              <c:f>Лист1!$B$1</c:f>
              <c:strCache>
                <c:ptCount val="1"/>
                <c:pt idx="0">
                  <c:v>2018</c:v>
                </c:pt>
              </c:strCache>
            </c:strRef>
          </c:tx>
          <c:invertIfNegative val="0"/>
          <c:cat>
            <c:strRef>
              <c:f>Лист1!$A$2</c:f>
              <c:strCache>
                <c:ptCount val="1"/>
                <c:pt idx="0">
                  <c:v>Государственная пенсия за выслугу лет</c:v>
                </c:pt>
              </c:strCache>
            </c:strRef>
          </c:cat>
          <c:val>
            <c:numRef>
              <c:f>Лист1!$B$2</c:f>
              <c:numCache>
                <c:formatCode>General</c:formatCode>
                <c:ptCount val="1"/>
                <c:pt idx="0">
                  <c:v>57.7</c:v>
                </c:pt>
              </c:numCache>
            </c:numRef>
          </c:val>
        </c:ser>
        <c:ser>
          <c:idx val="1"/>
          <c:order val="1"/>
          <c:tx>
            <c:strRef>
              <c:f>Лист1!$C$1</c:f>
              <c:strCache>
                <c:ptCount val="1"/>
                <c:pt idx="0">
                  <c:v>2019</c:v>
                </c:pt>
              </c:strCache>
            </c:strRef>
          </c:tx>
          <c:invertIfNegative val="0"/>
          <c:cat>
            <c:strRef>
              <c:f>Лист1!$A$2</c:f>
              <c:strCache>
                <c:ptCount val="1"/>
                <c:pt idx="0">
                  <c:v>Государственная пенсия за выслугу лет</c:v>
                </c:pt>
              </c:strCache>
            </c:strRef>
          </c:cat>
          <c:val>
            <c:numRef>
              <c:f>Лист1!$C$2</c:f>
              <c:numCache>
                <c:formatCode>General</c:formatCode>
                <c:ptCount val="1"/>
                <c:pt idx="0">
                  <c:v>57.7</c:v>
                </c:pt>
              </c:numCache>
            </c:numRef>
          </c:val>
        </c:ser>
        <c:ser>
          <c:idx val="2"/>
          <c:order val="2"/>
          <c:tx>
            <c:strRef>
              <c:f>Лист1!$D$1</c:f>
              <c:strCache>
                <c:ptCount val="1"/>
                <c:pt idx="0">
                  <c:v>2020</c:v>
                </c:pt>
              </c:strCache>
            </c:strRef>
          </c:tx>
          <c:invertIfNegative val="0"/>
          <c:cat>
            <c:strRef>
              <c:f>Лист1!$A$2</c:f>
              <c:strCache>
                <c:ptCount val="1"/>
                <c:pt idx="0">
                  <c:v>Государственная пенсия за выслугу лет</c:v>
                </c:pt>
              </c:strCache>
            </c:strRef>
          </c:cat>
          <c:val>
            <c:numRef>
              <c:f>Лист1!$D$2</c:f>
              <c:numCache>
                <c:formatCode>General</c:formatCode>
                <c:ptCount val="1"/>
                <c:pt idx="0">
                  <c:v>57.7</c:v>
                </c:pt>
              </c:numCache>
            </c:numRef>
          </c:val>
        </c:ser>
        <c:dLbls>
          <c:showLegendKey val="0"/>
          <c:showVal val="0"/>
          <c:showCatName val="0"/>
          <c:showSerName val="0"/>
          <c:showPercent val="0"/>
          <c:showBubbleSize val="0"/>
        </c:dLbls>
        <c:gapWidth val="150"/>
        <c:shape val="pyramid"/>
        <c:axId val="23919232"/>
        <c:axId val="23937408"/>
        <c:axId val="27611136"/>
      </c:bar3DChart>
      <c:catAx>
        <c:axId val="23919232"/>
        <c:scaling>
          <c:orientation val="minMax"/>
        </c:scaling>
        <c:delete val="0"/>
        <c:axPos val="b"/>
        <c:numFmt formatCode="General" sourceLinked="1"/>
        <c:majorTickMark val="out"/>
        <c:minorTickMark val="none"/>
        <c:tickLblPos val="nextTo"/>
        <c:crossAx val="23937408"/>
        <c:crosses val="autoZero"/>
        <c:auto val="1"/>
        <c:lblAlgn val="ctr"/>
        <c:lblOffset val="100"/>
        <c:noMultiLvlLbl val="0"/>
      </c:catAx>
      <c:valAx>
        <c:axId val="23937408"/>
        <c:scaling>
          <c:orientation val="minMax"/>
        </c:scaling>
        <c:delete val="0"/>
        <c:axPos val="l"/>
        <c:majorGridlines/>
        <c:numFmt formatCode="General" sourceLinked="1"/>
        <c:majorTickMark val="out"/>
        <c:minorTickMark val="none"/>
        <c:tickLblPos val="nextTo"/>
        <c:crossAx val="23919232"/>
        <c:crosses val="autoZero"/>
        <c:crossBetween val="between"/>
      </c:valAx>
      <c:serAx>
        <c:axId val="27611136"/>
        <c:scaling>
          <c:orientation val="minMax"/>
        </c:scaling>
        <c:delete val="0"/>
        <c:axPos val="b"/>
        <c:majorTickMark val="out"/>
        <c:minorTickMark val="none"/>
        <c:tickLblPos val="nextTo"/>
        <c:crossAx val="23937408"/>
      </c:serAx>
    </c:plotArea>
    <c:legend>
      <c:legendPos val="r"/>
      <c:layout/>
      <c:overlay val="0"/>
    </c:legend>
    <c:plotVisOnly val="1"/>
    <c:dispBlanksAs val="gap"/>
    <c:showDLblsOverMax val="0"/>
  </c:chart>
  <c:txPr>
    <a:bodyPr/>
    <a:lstStyle/>
    <a:p>
      <a:pPr>
        <a:defRPr sz="1800"/>
      </a:pPr>
      <a:endParaRPr lang="ru-RU"/>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2CCACD-A8A5-4772-BF26-4DF2DBAC9E2D}" type="doc">
      <dgm:prSet loTypeId="urn:microsoft.com/office/officeart/2005/8/layout/vList2" loCatId="list" qsTypeId="urn:microsoft.com/office/officeart/2005/8/quickstyle/simple4" qsCatId="simple" csTypeId="urn:microsoft.com/office/officeart/2005/8/colors/colorful4" csCatId="colorful" phldr="1"/>
      <dgm:spPr/>
      <dgm:t>
        <a:bodyPr/>
        <a:lstStyle/>
        <a:p>
          <a:endParaRPr lang="ru-RU"/>
        </a:p>
      </dgm:t>
    </dgm:pt>
    <dgm:pt modelId="{5F5F8037-2FCA-4CD5-8C4B-87E14D257E40}">
      <dgm:prSet phldrT="[Текст]"/>
      <dgm:spPr/>
      <dgm:t>
        <a:bodyPr/>
        <a:lstStyle/>
        <a:p>
          <a:r>
            <a:rPr lang="ru-RU" dirty="0" smtClean="0"/>
            <a:t>Субвенция  на осуществление государственных полномочий по первичному воинскому учету на территориях, где отсутствуют военные комиссариаты – </a:t>
          </a:r>
          <a:r>
            <a:rPr lang="ru-RU" dirty="0" smtClean="0"/>
            <a:t>2018 год – 75,8 тыс. рублей; 2019 год – 76,6 тыс. рублей; 2020 год- 79,4 тыс. рублей.</a:t>
          </a:r>
          <a:endParaRPr lang="ru-RU" dirty="0"/>
        </a:p>
      </dgm:t>
    </dgm:pt>
    <dgm:pt modelId="{D4FBF85A-7B09-4D4D-8056-5D4393E68BFA}" type="parTrans" cxnId="{F9CB4ED6-4768-4524-9A3D-3A98639526B7}">
      <dgm:prSet/>
      <dgm:spPr/>
      <dgm:t>
        <a:bodyPr/>
        <a:lstStyle/>
        <a:p>
          <a:endParaRPr lang="ru-RU"/>
        </a:p>
      </dgm:t>
    </dgm:pt>
    <dgm:pt modelId="{93B63D50-9761-4672-8551-2820A0031B14}" type="sibTrans" cxnId="{F9CB4ED6-4768-4524-9A3D-3A98639526B7}">
      <dgm:prSet/>
      <dgm:spPr/>
      <dgm:t>
        <a:bodyPr/>
        <a:lstStyle/>
        <a:p>
          <a:endParaRPr lang="ru-RU"/>
        </a:p>
      </dgm:t>
    </dgm:pt>
    <dgm:pt modelId="{A7C7EF3D-26D6-4C87-8E88-7FF8768CD4A3}">
      <dgm:prSet phldrT="[Текст]"/>
      <dgm:spPr/>
      <dgm:t>
        <a:bodyPr/>
        <a:lstStyle/>
        <a:p>
          <a:r>
            <a:rPr lang="ru-RU" dirty="0" smtClean="0"/>
            <a:t>Расходы на осуществление полномочий по определению в соответствии с частью 1статьи 11.2 Областного закона от 25 октября 2002 года № 273-ЗС «Об административных правонарушениях» - 0,2 тыс. рублей</a:t>
          </a:r>
          <a:endParaRPr lang="ru-RU" dirty="0"/>
        </a:p>
      </dgm:t>
    </dgm:pt>
    <dgm:pt modelId="{1A7452BA-8371-4153-A2BD-0F4C2C7F70CA}" type="parTrans" cxnId="{A8D37039-92ED-4731-9B8C-9F8E32EB801F}">
      <dgm:prSet/>
      <dgm:spPr/>
      <dgm:t>
        <a:bodyPr/>
        <a:lstStyle/>
        <a:p>
          <a:endParaRPr lang="ru-RU"/>
        </a:p>
      </dgm:t>
    </dgm:pt>
    <dgm:pt modelId="{F8608AA0-A4BD-414E-B053-CF39CF8DB891}" type="sibTrans" cxnId="{A8D37039-92ED-4731-9B8C-9F8E32EB801F}">
      <dgm:prSet/>
      <dgm:spPr/>
      <dgm:t>
        <a:bodyPr/>
        <a:lstStyle/>
        <a:p>
          <a:endParaRPr lang="ru-RU"/>
        </a:p>
      </dgm:t>
    </dgm:pt>
    <dgm:pt modelId="{428BE228-85D8-4CF2-B18A-B0E496DC7DAC}" type="pres">
      <dgm:prSet presAssocID="{942CCACD-A8A5-4772-BF26-4DF2DBAC9E2D}" presName="linear" presStyleCnt="0">
        <dgm:presLayoutVars>
          <dgm:animLvl val="lvl"/>
          <dgm:resizeHandles val="exact"/>
        </dgm:presLayoutVars>
      </dgm:prSet>
      <dgm:spPr/>
      <dgm:t>
        <a:bodyPr/>
        <a:lstStyle/>
        <a:p>
          <a:endParaRPr lang="ru-RU"/>
        </a:p>
      </dgm:t>
    </dgm:pt>
    <dgm:pt modelId="{CFFD4441-E0F6-4098-8BCC-C5EA05E0D2B6}" type="pres">
      <dgm:prSet presAssocID="{5F5F8037-2FCA-4CD5-8C4B-87E14D257E40}" presName="parentText" presStyleLbl="node1" presStyleIdx="0" presStyleCnt="2">
        <dgm:presLayoutVars>
          <dgm:chMax val="0"/>
          <dgm:bulletEnabled val="1"/>
        </dgm:presLayoutVars>
      </dgm:prSet>
      <dgm:spPr/>
      <dgm:t>
        <a:bodyPr/>
        <a:lstStyle/>
        <a:p>
          <a:endParaRPr lang="ru-RU"/>
        </a:p>
      </dgm:t>
    </dgm:pt>
    <dgm:pt modelId="{ED554163-E13B-42B9-879C-29A315604E28}" type="pres">
      <dgm:prSet presAssocID="{93B63D50-9761-4672-8551-2820A0031B14}" presName="spacer" presStyleCnt="0"/>
      <dgm:spPr/>
      <dgm:t>
        <a:bodyPr/>
        <a:lstStyle/>
        <a:p>
          <a:endParaRPr lang="ru-RU"/>
        </a:p>
      </dgm:t>
    </dgm:pt>
    <dgm:pt modelId="{D8E21CD3-4DE0-47E3-A5D7-82984249EA72}" type="pres">
      <dgm:prSet presAssocID="{A7C7EF3D-26D6-4C87-8E88-7FF8768CD4A3}" presName="parentText" presStyleLbl="node1" presStyleIdx="1" presStyleCnt="2">
        <dgm:presLayoutVars>
          <dgm:chMax val="0"/>
          <dgm:bulletEnabled val="1"/>
        </dgm:presLayoutVars>
      </dgm:prSet>
      <dgm:spPr/>
      <dgm:t>
        <a:bodyPr/>
        <a:lstStyle/>
        <a:p>
          <a:endParaRPr lang="ru-RU"/>
        </a:p>
      </dgm:t>
    </dgm:pt>
  </dgm:ptLst>
  <dgm:cxnLst>
    <dgm:cxn modelId="{944B3127-414C-4757-B68B-FE18D0DE53C6}" type="presOf" srcId="{5F5F8037-2FCA-4CD5-8C4B-87E14D257E40}" destId="{CFFD4441-E0F6-4098-8BCC-C5EA05E0D2B6}" srcOrd="0" destOrd="0" presId="urn:microsoft.com/office/officeart/2005/8/layout/vList2"/>
    <dgm:cxn modelId="{3C9DF576-CD09-4EEF-867D-856BF4352597}" type="presOf" srcId="{A7C7EF3D-26D6-4C87-8E88-7FF8768CD4A3}" destId="{D8E21CD3-4DE0-47E3-A5D7-82984249EA72}" srcOrd="0" destOrd="0" presId="urn:microsoft.com/office/officeart/2005/8/layout/vList2"/>
    <dgm:cxn modelId="{A8D37039-92ED-4731-9B8C-9F8E32EB801F}" srcId="{942CCACD-A8A5-4772-BF26-4DF2DBAC9E2D}" destId="{A7C7EF3D-26D6-4C87-8E88-7FF8768CD4A3}" srcOrd="1" destOrd="0" parTransId="{1A7452BA-8371-4153-A2BD-0F4C2C7F70CA}" sibTransId="{F8608AA0-A4BD-414E-B053-CF39CF8DB891}"/>
    <dgm:cxn modelId="{9FA7B8B6-323A-44C3-8CBC-66489023C004}" type="presOf" srcId="{942CCACD-A8A5-4772-BF26-4DF2DBAC9E2D}" destId="{428BE228-85D8-4CF2-B18A-B0E496DC7DAC}" srcOrd="0" destOrd="0" presId="urn:microsoft.com/office/officeart/2005/8/layout/vList2"/>
    <dgm:cxn modelId="{F9CB4ED6-4768-4524-9A3D-3A98639526B7}" srcId="{942CCACD-A8A5-4772-BF26-4DF2DBAC9E2D}" destId="{5F5F8037-2FCA-4CD5-8C4B-87E14D257E40}" srcOrd="0" destOrd="0" parTransId="{D4FBF85A-7B09-4D4D-8056-5D4393E68BFA}" sibTransId="{93B63D50-9761-4672-8551-2820A0031B14}"/>
    <dgm:cxn modelId="{A9BED1CF-F8B3-49D4-9593-C7AA46AAD19A}" type="presParOf" srcId="{428BE228-85D8-4CF2-B18A-B0E496DC7DAC}" destId="{CFFD4441-E0F6-4098-8BCC-C5EA05E0D2B6}" srcOrd="0" destOrd="0" presId="urn:microsoft.com/office/officeart/2005/8/layout/vList2"/>
    <dgm:cxn modelId="{38885FE4-2F3C-4DA5-983C-3F8BDFB61BE1}" type="presParOf" srcId="{428BE228-85D8-4CF2-B18A-B0E496DC7DAC}" destId="{ED554163-E13B-42B9-879C-29A315604E28}" srcOrd="1" destOrd="0" presId="urn:microsoft.com/office/officeart/2005/8/layout/vList2"/>
    <dgm:cxn modelId="{14E944AA-D444-410E-8D9C-CA3F217CB384}" type="presParOf" srcId="{428BE228-85D8-4CF2-B18A-B0E496DC7DAC}" destId="{D8E21CD3-4DE0-47E3-A5D7-82984249EA72}"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CDECF47-B510-4909-AF40-8BEC44EE5B4F}" type="doc">
      <dgm:prSet loTypeId="urn:microsoft.com/office/officeart/2005/8/layout/hierarchy4" loCatId="list" qsTypeId="urn:microsoft.com/office/officeart/2005/8/quickstyle/simple1" qsCatId="simple" csTypeId="urn:microsoft.com/office/officeart/2005/8/colors/accent3_3" csCatId="accent3" phldr="1"/>
      <dgm:spPr/>
      <dgm:t>
        <a:bodyPr/>
        <a:lstStyle/>
        <a:p>
          <a:endParaRPr lang="ru-RU"/>
        </a:p>
      </dgm:t>
    </dgm:pt>
    <dgm:pt modelId="{E2BFD739-C869-4A9E-8749-10D74A7EDF83}">
      <dgm:prSet phldrT="[Текст]" custT="1"/>
      <dgm:spPr/>
      <dgm:t>
        <a:bodyPr/>
        <a:lstStyle/>
        <a:p>
          <a:r>
            <a:rPr lang="ru-RU" sz="3200" dirty="0" smtClean="0"/>
            <a:t>Капитальный ремонт  памятников</a:t>
          </a:r>
        </a:p>
        <a:p>
          <a:r>
            <a:rPr lang="ru-RU" sz="3200" dirty="0" smtClean="0"/>
            <a:t>   4,6 % - 203,6 тыс. рублей</a:t>
          </a:r>
          <a:endParaRPr lang="ru-RU" sz="3200" dirty="0"/>
        </a:p>
      </dgm:t>
    </dgm:pt>
    <dgm:pt modelId="{09C43BFC-46CB-47D2-A438-20A850B2DEE2}" type="sibTrans" cxnId="{5F0B3AAF-3D2A-4E6B-AF1B-9B393C10FEBE}">
      <dgm:prSet/>
      <dgm:spPr/>
      <dgm:t>
        <a:bodyPr/>
        <a:lstStyle/>
        <a:p>
          <a:endParaRPr lang="ru-RU"/>
        </a:p>
      </dgm:t>
    </dgm:pt>
    <dgm:pt modelId="{F31D2CCD-3ABD-4729-8F72-8E58023676A9}" type="parTrans" cxnId="{5F0B3AAF-3D2A-4E6B-AF1B-9B393C10FEBE}">
      <dgm:prSet/>
      <dgm:spPr/>
      <dgm:t>
        <a:bodyPr/>
        <a:lstStyle/>
        <a:p>
          <a:endParaRPr lang="ru-RU"/>
        </a:p>
      </dgm:t>
    </dgm:pt>
    <dgm:pt modelId="{F42848FA-B2DD-4C0C-A8C4-84345E35AEC4}">
      <dgm:prSet phldrT="[Текст]" custT="1"/>
      <dgm:spPr/>
      <dgm:t>
        <a:bodyPr/>
        <a:lstStyle/>
        <a:p>
          <a:r>
            <a:rPr lang="ru-RU" sz="3200" dirty="0" smtClean="0"/>
            <a:t>Капитальный ремонт  памятников   </a:t>
          </a:r>
        </a:p>
        <a:p>
          <a:r>
            <a:rPr lang="ru-RU" sz="3200" dirty="0" smtClean="0"/>
            <a:t>95,4% - </a:t>
          </a:r>
          <a:r>
            <a:rPr lang="ru-RU" sz="3200" dirty="0" smtClean="0"/>
            <a:t>4223,0 </a:t>
          </a:r>
          <a:r>
            <a:rPr lang="ru-RU" sz="3200" dirty="0" smtClean="0"/>
            <a:t>тыс. рублей</a:t>
          </a:r>
          <a:endParaRPr lang="ru-RU" sz="3200" dirty="0"/>
        </a:p>
      </dgm:t>
    </dgm:pt>
    <dgm:pt modelId="{FB0240F7-2B98-44A4-A98C-E2BF999FE753}" type="sibTrans" cxnId="{409E7FEB-7EF1-4B08-9933-AFC2D0BFF7E2}">
      <dgm:prSet/>
      <dgm:spPr/>
      <dgm:t>
        <a:bodyPr/>
        <a:lstStyle/>
        <a:p>
          <a:endParaRPr lang="ru-RU"/>
        </a:p>
      </dgm:t>
    </dgm:pt>
    <dgm:pt modelId="{B7DA6664-0BEB-4309-BE0A-F13C07699EE8}" type="parTrans" cxnId="{409E7FEB-7EF1-4B08-9933-AFC2D0BFF7E2}">
      <dgm:prSet/>
      <dgm:spPr/>
      <dgm:t>
        <a:bodyPr/>
        <a:lstStyle/>
        <a:p>
          <a:endParaRPr lang="ru-RU"/>
        </a:p>
      </dgm:t>
    </dgm:pt>
    <dgm:pt modelId="{D73D5698-18CC-4E2B-97EC-3FC69DCE90F2}">
      <dgm:prSet phldrT="[Текст]" custT="1"/>
      <dgm:spPr/>
      <dgm:t>
        <a:bodyPr/>
        <a:lstStyle/>
        <a:p>
          <a:r>
            <a:rPr lang="ru-RU" sz="3200" dirty="0" smtClean="0"/>
            <a:t>Распределение межбюджетных трансфертов.</a:t>
          </a:r>
        </a:p>
        <a:p>
          <a:r>
            <a:rPr lang="ru-RU" sz="3200" dirty="0" smtClean="0"/>
            <a:t>Всего – </a:t>
          </a:r>
          <a:r>
            <a:rPr lang="ru-RU" sz="3200" dirty="0" smtClean="0"/>
            <a:t>4426,5 тыс</a:t>
          </a:r>
          <a:r>
            <a:rPr lang="ru-RU" sz="3200" dirty="0" smtClean="0"/>
            <a:t>. рублей</a:t>
          </a:r>
          <a:endParaRPr lang="ru-RU" sz="3200" dirty="0"/>
        </a:p>
      </dgm:t>
    </dgm:pt>
    <dgm:pt modelId="{EC5FB5C9-578B-42B6-A143-42D027C28C56}" type="sibTrans" cxnId="{C42B91F8-C432-4F81-8157-6CC5D0CECFA9}">
      <dgm:prSet/>
      <dgm:spPr/>
      <dgm:t>
        <a:bodyPr/>
        <a:lstStyle/>
        <a:p>
          <a:endParaRPr lang="ru-RU"/>
        </a:p>
      </dgm:t>
    </dgm:pt>
    <dgm:pt modelId="{D48AC41F-EC25-4265-BA9B-B2436F15FE3B}" type="parTrans" cxnId="{C42B91F8-C432-4F81-8157-6CC5D0CECFA9}">
      <dgm:prSet/>
      <dgm:spPr/>
      <dgm:t>
        <a:bodyPr/>
        <a:lstStyle/>
        <a:p>
          <a:endParaRPr lang="ru-RU"/>
        </a:p>
      </dgm:t>
    </dgm:pt>
    <dgm:pt modelId="{E1BA3B7E-4219-4486-A4E9-D1097E5E0E7B}" type="pres">
      <dgm:prSet presAssocID="{8CDECF47-B510-4909-AF40-8BEC44EE5B4F}" presName="Name0" presStyleCnt="0">
        <dgm:presLayoutVars>
          <dgm:chPref val="1"/>
          <dgm:dir/>
          <dgm:animOne val="branch"/>
          <dgm:animLvl val="lvl"/>
          <dgm:resizeHandles/>
        </dgm:presLayoutVars>
      </dgm:prSet>
      <dgm:spPr/>
      <dgm:t>
        <a:bodyPr/>
        <a:lstStyle/>
        <a:p>
          <a:endParaRPr lang="ru-RU"/>
        </a:p>
      </dgm:t>
    </dgm:pt>
    <dgm:pt modelId="{469496AA-B418-4405-9E11-9AE06E2901A3}" type="pres">
      <dgm:prSet presAssocID="{D73D5698-18CC-4E2B-97EC-3FC69DCE90F2}" presName="vertOne" presStyleCnt="0"/>
      <dgm:spPr/>
      <dgm:t>
        <a:bodyPr/>
        <a:lstStyle/>
        <a:p>
          <a:endParaRPr lang="ru-RU"/>
        </a:p>
      </dgm:t>
    </dgm:pt>
    <dgm:pt modelId="{C2B1E58B-8B3E-488D-945F-E53307B91493}" type="pres">
      <dgm:prSet presAssocID="{D73D5698-18CC-4E2B-97EC-3FC69DCE90F2}" presName="txOne" presStyleLbl="node0" presStyleIdx="0" presStyleCnt="1">
        <dgm:presLayoutVars>
          <dgm:chPref val="3"/>
        </dgm:presLayoutVars>
      </dgm:prSet>
      <dgm:spPr/>
      <dgm:t>
        <a:bodyPr/>
        <a:lstStyle/>
        <a:p>
          <a:endParaRPr lang="ru-RU"/>
        </a:p>
      </dgm:t>
    </dgm:pt>
    <dgm:pt modelId="{C8759A79-F211-4B15-93F1-8735BDA7EFE3}" type="pres">
      <dgm:prSet presAssocID="{D73D5698-18CC-4E2B-97EC-3FC69DCE90F2}" presName="parTransOne" presStyleCnt="0"/>
      <dgm:spPr/>
      <dgm:t>
        <a:bodyPr/>
        <a:lstStyle/>
        <a:p>
          <a:endParaRPr lang="ru-RU"/>
        </a:p>
      </dgm:t>
    </dgm:pt>
    <dgm:pt modelId="{E24D5C44-D939-4BC2-B07B-DB4A219FF62E}" type="pres">
      <dgm:prSet presAssocID="{D73D5698-18CC-4E2B-97EC-3FC69DCE90F2}" presName="horzOne" presStyleCnt="0"/>
      <dgm:spPr/>
      <dgm:t>
        <a:bodyPr/>
        <a:lstStyle/>
        <a:p>
          <a:endParaRPr lang="ru-RU"/>
        </a:p>
      </dgm:t>
    </dgm:pt>
    <dgm:pt modelId="{C8214220-525E-4F4C-9BAC-DD0D7929FA25}" type="pres">
      <dgm:prSet presAssocID="{F42848FA-B2DD-4C0C-A8C4-84345E35AEC4}" presName="vertTwo" presStyleCnt="0"/>
      <dgm:spPr/>
      <dgm:t>
        <a:bodyPr/>
        <a:lstStyle/>
        <a:p>
          <a:endParaRPr lang="ru-RU"/>
        </a:p>
      </dgm:t>
    </dgm:pt>
    <dgm:pt modelId="{B782C6B4-A913-4A55-84BE-21F86DEC5624}" type="pres">
      <dgm:prSet presAssocID="{F42848FA-B2DD-4C0C-A8C4-84345E35AEC4}" presName="txTwo" presStyleLbl="node2" presStyleIdx="0" presStyleCnt="2">
        <dgm:presLayoutVars>
          <dgm:chPref val="3"/>
        </dgm:presLayoutVars>
      </dgm:prSet>
      <dgm:spPr/>
      <dgm:t>
        <a:bodyPr/>
        <a:lstStyle/>
        <a:p>
          <a:endParaRPr lang="ru-RU"/>
        </a:p>
      </dgm:t>
    </dgm:pt>
    <dgm:pt modelId="{CB4203EA-AF91-44C1-95E5-B0CBA8072097}" type="pres">
      <dgm:prSet presAssocID="{F42848FA-B2DD-4C0C-A8C4-84345E35AEC4}" presName="horzTwo" presStyleCnt="0"/>
      <dgm:spPr/>
      <dgm:t>
        <a:bodyPr/>
        <a:lstStyle/>
        <a:p>
          <a:endParaRPr lang="ru-RU"/>
        </a:p>
      </dgm:t>
    </dgm:pt>
    <dgm:pt modelId="{395A7741-5DCB-4A45-A14C-422140111D6D}" type="pres">
      <dgm:prSet presAssocID="{FB0240F7-2B98-44A4-A98C-E2BF999FE753}" presName="sibSpaceTwo" presStyleCnt="0"/>
      <dgm:spPr/>
      <dgm:t>
        <a:bodyPr/>
        <a:lstStyle/>
        <a:p>
          <a:endParaRPr lang="ru-RU"/>
        </a:p>
      </dgm:t>
    </dgm:pt>
    <dgm:pt modelId="{B4B81E4A-6996-4B0E-8CD0-5169D4C72347}" type="pres">
      <dgm:prSet presAssocID="{E2BFD739-C869-4A9E-8749-10D74A7EDF83}" presName="vertTwo" presStyleCnt="0"/>
      <dgm:spPr/>
      <dgm:t>
        <a:bodyPr/>
        <a:lstStyle/>
        <a:p>
          <a:endParaRPr lang="ru-RU"/>
        </a:p>
      </dgm:t>
    </dgm:pt>
    <dgm:pt modelId="{D6E346D7-3745-4FC6-AF72-CB2974AEAB29}" type="pres">
      <dgm:prSet presAssocID="{E2BFD739-C869-4A9E-8749-10D74A7EDF83}" presName="txTwo" presStyleLbl="node2" presStyleIdx="1" presStyleCnt="2" custLinFactNeighborX="-2405" custLinFactNeighborY="-329">
        <dgm:presLayoutVars>
          <dgm:chPref val="3"/>
        </dgm:presLayoutVars>
      </dgm:prSet>
      <dgm:spPr/>
      <dgm:t>
        <a:bodyPr/>
        <a:lstStyle/>
        <a:p>
          <a:endParaRPr lang="ru-RU"/>
        </a:p>
      </dgm:t>
    </dgm:pt>
    <dgm:pt modelId="{9067DA90-1F86-45AA-AAA4-57EEB6EF429D}" type="pres">
      <dgm:prSet presAssocID="{E2BFD739-C869-4A9E-8749-10D74A7EDF83}" presName="horzTwo" presStyleCnt="0"/>
      <dgm:spPr/>
      <dgm:t>
        <a:bodyPr/>
        <a:lstStyle/>
        <a:p>
          <a:endParaRPr lang="ru-RU"/>
        </a:p>
      </dgm:t>
    </dgm:pt>
  </dgm:ptLst>
  <dgm:cxnLst>
    <dgm:cxn modelId="{2ACC4A8E-4A41-46E6-9E5D-A7CBEF75FC10}" type="presOf" srcId="{F42848FA-B2DD-4C0C-A8C4-84345E35AEC4}" destId="{B782C6B4-A913-4A55-84BE-21F86DEC5624}" srcOrd="0" destOrd="0" presId="urn:microsoft.com/office/officeart/2005/8/layout/hierarchy4"/>
    <dgm:cxn modelId="{409E7FEB-7EF1-4B08-9933-AFC2D0BFF7E2}" srcId="{D73D5698-18CC-4E2B-97EC-3FC69DCE90F2}" destId="{F42848FA-B2DD-4C0C-A8C4-84345E35AEC4}" srcOrd="0" destOrd="0" parTransId="{B7DA6664-0BEB-4309-BE0A-F13C07699EE8}" sibTransId="{FB0240F7-2B98-44A4-A98C-E2BF999FE753}"/>
    <dgm:cxn modelId="{0BD7709D-769A-4239-92F1-7B12A918F8BA}" type="presOf" srcId="{E2BFD739-C869-4A9E-8749-10D74A7EDF83}" destId="{D6E346D7-3745-4FC6-AF72-CB2974AEAB29}" srcOrd="0" destOrd="0" presId="urn:microsoft.com/office/officeart/2005/8/layout/hierarchy4"/>
    <dgm:cxn modelId="{8E6591B8-11FC-44C8-B4A8-C013B91049B1}" type="presOf" srcId="{D73D5698-18CC-4E2B-97EC-3FC69DCE90F2}" destId="{C2B1E58B-8B3E-488D-945F-E53307B91493}" srcOrd="0" destOrd="0" presId="urn:microsoft.com/office/officeart/2005/8/layout/hierarchy4"/>
    <dgm:cxn modelId="{C42B91F8-C432-4F81-8157-6CC5D0CECFA9}" srcId="{8CDECF47-B510-4909-AF40-8BEC44EE5B4F}" destId="{D73D5698-18CC-4E2B-97EC-3FC69DCE90F2}" srcOrd="0" destOrd="0" parTransId="{D48AC41F-EC25-4265-BA9B-B2436F15FE3B}" sibTransId="{EC5FB5C9-578B-42B6-A143-42D027C28C56}"/>
    <dgm:cxn modelId="{ECE1933C-1540-49EB-BE56-F7D6CA601F5D}" type="presOf" srcId="{8CDECF47-B510-4909-AF40-8BEC44EE5B4F}" destId="{E1BA3B7E-4219-4486-A4E9-D1097E5E0E7B}" srcOrd="0" destOrd="0" presId="urn:microsoft.com/office/officeart/2005/8/layout/hierarchy4"/>
    <dgm:cxn modelId="{5F0B3AAF-3D2A-4E6B-AF1B-9B393C10FEBE}" srcId="{D73D5698-18CC-4E2B-97EC-3FC69DCE90F2}" destId="{E2BFD739-C869-4A9E-8749-10D74A7EDF83}" srcOrd="1" destOrd="0" parTransId="{F31D2CCD-3ABD-4729-8F72-8E58023676A9}" sibTransId="{09C43BFC-46CB-47D2-A438-20A850B2DEE2}"/>
    <dgm:cxn modelId="{A9CDE4C6-D2A8-4404-9F35-34E905909BC3}" type="presParOf" srcId="{E1BA3B7E-4219-4486-A4E9-D1097E5E0E7B}" destId="{469496AA-B418-4405-9E11-9AE06E2901A3}" srcOrd="0" destOrd="0" presId="urn:microsoft.com/office/officeart/2005/8/layout/hierarchy4"/>
    <dgm:cxn modelId="{1C20AC45-6568-436A-AF9C-2B8FA490FB66}" type="presParOf" srcId="{469496AA-B418-4405-9E11-9AE06E2901A3}" destId="{C2B1E58B-8B3E-488D-945F-E53307B91493}" srcOrd="0" destOrd="0" presId="urn:microsoft.com/office/officeart/2005/8/layout/hierarchy4"/>
    <dgm:cxn modelId="{D9F111BD-5422-4A85-AD9A-6645F431FFB9}" type="presParOf" srcId="{469496AA-B418-4405-9E11-9AE06E2901A3}" destId="{C8759A79-F211-4B15-93F1-8735BDA7EFE3}" srcOrd="1" destOrd="0" presId="urn:microsoft.com/office/officeart/2005/8/layout/hierarchy4"/>
    <dgm:cxn modelId="{F1DF0FCB-6090-4827-BABF-26847BC44792}" type="presParOf" srcId="{469496AA-B418-4405-9E11-9AE06E2901A3}" destId="{E24D5C44-D939-4BC2-B07B-DB4A219FF62E}" srcOrd="2" destOrd="0" presId="urn:microsoft.com/office/officeart/2005/8/layout/hierarchy4"/>
    <dgm:cxn modelId="{95710B64-13B8-41BE-B566-4D3BC4833590}" type="presParOf" srcId="{E24D5C44-D939-4BC2-B07B-DB4A219FF62E}" destId="{C8214220-525E-4F4C-9BAC-DD0D7929FA25}" srcOrd="0" destOrd="0" presId="urn:microsoft.com/office/officeart/2005/8/layout/hierarchy4"/>
    <dgm:cxn modelId="{2CCC45A3-35D0-4186-A7F6-17AB8C1229A4}" type="presParOf" srcId="{C8214220-525E-4F4C-9BAC-DD0D7929FA25}" destId="{B782C6B4-A913-4A55-84BE-21F86DEC5624}" srcOrd="0" destOrd="0" presId="urn:microsoft.com/office/officeart/2005/8/layout/hierarchy4"/>
    <dgm:cxn modelId="{A8905C7C-5F3C-4995-8C3D-A8E457142CB4}" type="presParOf" srcId="{C8214220-525E-4F4C-9BAC-DD0D7929FA25}" destId="{CB4203EA-AF91-44C1-95E5-B0CBA8072097}" srcOrd="1" destOrd="0" presId="urn:microsoft.com/office/officeart/2005/8/layout/hierarchy4"/>
    <dgm:cxn modelId="{24E25BFB-8584-427B-A4C5-B5FE4F4DEFE1}" type="presParOf" srcId="{E24D5C44-D939-4BC2-B07B-DB4A219FF62E}" destId="{395A7741-5DCB-4A45-A14C-422140111D6D}" srcOrd="1" destOrd="0" presId="urn:microsoft.com/office/officeart/2005/8/layout/hierarchy4"/>
    <dgm:cxn modelId="{9BED32B6-5548-4478-8F7C-EC477D19B32F}" type="presParOf" srcId="{E24D5C44-D939-4BC2-B07B-DB4A219FF62E}" destId="{B4B81E4A-6996-4B0E-8CD0-5169D4C72347}" srcOrd="2" destOrd="0" presId="urn:microsoft.com/office/officeart/2005/8/layout/hierarchy4"/>
    <dgm:cxn modelId="{274E78B9-14FB-471C-8E7F-896593FD6DA6}" type="presParOf" srcId="{B4B81E4A-6996-4B0E-8CD0-5169D4C72347}" destId="{D6E346D7-3745-4FC6-AF72-CB2974AEAB29}" srcOrd="0" destOrd="0" presId="urn:microsoft.com/office/officeart/2005/8/layout/hierarchy4"/>
    <dgm:cxn modelId="{64381510-5DFB-4B60-98A2-6D1F732E92AD}" type="presParOf" srcId="{B4B81E4A-6996-4B0E-8CD0-5169D4C72347}" destId="{9067DA90-1F86-45AA-AAA4-57EEB6EF429D}"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FD4441-E0F6-4098-8BCC-C5EA05E0D2B6}">
      <dsp:nvSpPr>
        <dsp:cNvPr id="0" name=""/>
        <dsp:cNvSpPr/>
      </dsp:nvSpPr>
      <dsp:spPr>
        <a:xfrm>
          <a:off x="0" y="16803"/>
          <a:ext cx="11522075" cy="2948400"/>
        </a:xfrm>
        <a:prstGeom prst="roundRect">
          <a:avLst/>
        </a:prstGeom>
        <a:gradFill rotWithShape="0">
          <a:gsLst>
            <a:gs pos="0">
              <a:schemeClr val="accent4">
                <a:hueOff val="0"/>
                <a:satOff val="0"/>
                <a:lumOff val="0"/>
                <a:alphaOff val="0"/>
                <a:shade val="60000"/>
              </a:schemeClr>
            </a:gs>
            <a:gs pos="33000">
              <a:schemeClr val="accent4">
                <a:hueOff val="0"/>
                <a:satOff val="0"/>
                <a:lumOff val="0"/>
                <a:alphaOff val="0"/>
                <a:tint val="86500"/>
              </a:schemeClr>
            </a:gs>
            <a:gs pos="46750">
              <a:schemeClr val="accent4">
                <a:hueOff val="0"/>
                <a:satOff val="0"/>
                <a:lumOff val="0"/>
                <a:alphaOff val="0"/>
                <a:tint val="71000"/>
                <a:satMod val="112000"/>
              </a:schemeClr>
            </a:gs>
            <a:gs pos="53000">
              <a:schemeClr val="accent4">
                <a:hueOff val="0"/>
                <a:satOff val="0"/>
                <a:lumOff val="0"/>
                <a:alphaOff val="0"/>
                <a:tint val="71000"/>
                <a:satMod val="112000"/>
              </a:schemeClr>
            </a:gs>
            <a:gs pos="68000">
              <a:schemeClr val="accent4">
                <a:hueOff val="0"/>
                <a:satOff val="0"/>
                <a:lumOff val="0"/>
                <a:alphaOff val="0"/>
                <a:tint val="86000"/>
              </a:schemeClr>
            </a:gs>
            <a:gs pos="100000">
              <a:schemeClr val="accent4">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ru-RU" sz="3600" kern="1200" dirty="0" smtClean="0"/>
            <a:t>Субвенция  на осуществление государственных полномочий по первичному воинскому учету на территориях, где отсутствуют военные комиссариаты – </a:t>
          </a:r>
          <a:r>
            <a:rPr lang="ru-RU" sz="3600" kern="1200" dirty="0" smtClean="0"/>
            <a:t>2018 год – 75,8 тыс. рублей; 2019 год – 76,6 тыс. рублей; 2020 год- 79,4 тыс. рублей.</a:t>
          </a:r>
          <a:endParaRPr lang="ru-RU" sz="3600" kern="1200" dirty="0"/>
        </a:p>
      </dsp:txBody>
      <dsp:txXfrm>
        <a:off x="143929" y="160732"/>
        <a:ext cx="11234217" cy="2660542"/>
      </dsp:txXfrm>
    </dsp:sp>
    <dsp:sp modelId="{D8E21CD3-4DE0-47E3-A5D7-82984249EA72}">
      <dsp:nvSpPr>
        <dsp:cNvPr id="0" name=""/>
        <dsp:cNvSpPr/>
      </dsp:nvSpPr>
      <dsp:spPr>
        <a:xfrm>
          <a:off x="0" y="3068883"/>
          <a:ext cx="11522075" cy="2948400"/>
        </a:xfrm>
        <a:prstGeom prst="roundRect">
          <a:avLst/>
        </a:prstGeom>
        <a:gradFill rotWithShape="0">
          <a:gsLst>
            <a:gs pos="0">
              <a:schemeClr val="accent4">
                <a:hueOff val="1814420"/>
                <a:satOff val="-5940"/>
                <a:lumOff val="0"/>
                <a:alphaOff val="0"/>
                <a:shade val="60000"/>
              </a:schemeClr>
            </a:gs>
            <a:gs pos="33000">
              <a:schemeClr val="accent4">
                <a:hueOff val="1814420"/>
                <a:satOff val="-5940"/>
                <a:lumOff val="0"/>
                <a:alphaOff val="0"/>
                <a:tint val="86500"/>
              </a:schemeClr>
            </a:gs>
            <a:gs pos="46750">
              <a:schemeClr val="accent4">
                <a:hueOff val="1814420"/>
                <a:satOff val="-5940"/>
                <a:lumOff val="0"/>
                <a:alphaOff val="0"/>
                <a:tint val="71000"/>
                <a:satMod val="112000"/>
              </a:schemeClr>
            </a:gs>
            <a:gs pos="53000">
              <a:schemeClr val="accent4">
                <a:hueOff val="1814420"/>
                <a:satOff val="-5940"/>
                <a:lumOff val="0"/>
                <a:alphaOff val="0"/>
                <a:tint val="71000"/>
                <a:satMod val="112000"/>
              </a:schemeClr>
            </a:gs>
            <a:gs pos="68000">
              <a:schemeClr val="accent4">
                <a:hueOff val="1814420"/>
                <a:satOff val="-5940"/>
                <a:lumOff val="0"/>
                <a:alphaOff val="0"/>
                <a:tint val="86000"/>
              </a:schemeClr>
            </a:gs>
            <a:gs pos="100000">
              <a:schemeClr val="accent4">
                <a:hueOff val="1814420"/>
                <a:satOff val="-5940"/>
                <a:lumOff val="0"/>
                <a:alphaOff val="0"/>
                <a:shade val="60000"/>
              </a:schemeClr>
            </a:gs>
          </a:gsLst>
          <a:lin ang="8350000" scaled="1"/>
        </a:gra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ru-RU" sz="3600" kern="1200" dirty="0" smtClean="0"/>
            <a:t>Расходы на осуществление полномочий по определению в соответствии с частью 1статьи 11.2 Областного закона от 25 октября 2002 года № 273-ЗС «Об административных правонарушениях» - 0,2 тыс. рублей</a:t>
          </a:r>
          <a:endParaRPr lang="ru-RU" sz="3600" kern="1200" dirty="0"/>
        </a:p>
      </dsp:txBody>
      <dsp:txXfrm>
        <a:off x="143929" y="3212812"/>
        <a:ext cx="11234217" cy="26605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B1E58B-8B3E-488D-945F-E53307B91493}">
      <dsp:nvSpPr>
        <dsp:cNvPr id="0" name=""/>
        <dsp:cNvSpPr/>
      </dsp:nvSpPr>
      <dsp:spPr>
        <a:xfrm>
          <a:off x="4253" y="773"/>
          <a:ext cx="11513568" cy="3141922"/>
        </a:xfrm>
        <a:prstGeom prst="roundRect">
          <a:avLst>
            <a:gd name="adj" fmla="val 10000"/>
          </a:avLst>
        </a:prstGeom>
        <a:solidFill>
          <a:schemeClr val="accent3">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ru-RU" sz="3200" kern="1200" dirty="0" smtClean="0"/>
            <a:t>Распределение межбюджетных трансфертов.</a:t>
          </a:r>
        </a:p>
        <a:p>
          <a:pPr lvl="0" algn="ctr" defTabSz="1422400">
            <a:lnSpc>
              <a:spcPct val="90000"/>
            </a:lnSpc>
            <a:spcBef>
              <a:spcPct val="0"/>
            </a:spcBef>
            <a:spcAft>
              <a:spcPct val="35000"/>
            </a:spcAft>
          </a:pPr>
          <a:r>
            <a:rPr lang="ru-RU" sz="3200" kern="1200" dirty="0" smtClean="0"/>
            <a:t>Всего – </a:t>
          </a:r>
          <a:r>
            <a:rPr lang="ru-RU" sz="3200" kern="1200" dirty="0" smtClean="0"/>
            <a:t>4426,5 тыс</a:t>
          </a:r>
          <a:r>
            <a:rPr lang="ru-RU" sz="3200" kern="1200" dirty="0" smtClean="0"/>
            <a:t>. рублей</a:t>
          </a:r>
          <a:endParaRPr lang="ru-RU" sz="3200" kern="1200" dirty="0"/>
        </a:p>
      </dsp:txBody>
      <dsp:txXfrm>
        <a:off x="96277" y="92797"/>
        <a:ext cx="11329520" cy="2957874"/>
      </dsp:txXfrm>
    </dsp:sp>
    <dsp:sp modelId="{B782C6B4-A913-4A55-84BE-21F86DEC5624}">
      <dsp:nvSpPr>
        <dsp:cNvPr id="0" name=""/>
        <dsp:cNvSpPr/>
      </dsp:nvSpPr>
      <dsp:spPr>
        <a:xfrm>
          <a:off x="4253" y="3450191"/>
          <a:ext cx="5524744" cy="3141922"/>
        </a:xfrm>
        <a:prstGeom prst="roundRect">
          <a:avLst>
            <a:gd name="adj" fmla="val 10000"/>
          </a:avLst>
        </a:prstGeom>
        <a:solidFill>
          <a:schemeClr val="accent3">
            <a:tint val="99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ru-RU" sz="3200" kern="1200" dirty="0" smtClean="0"/>
            <a:t>Капитальный ремонт  памятников   </a:t>
          </a:r>
        </a:p>
        <a:p>
          <a:pPr lvl="0" algn="ctr" defTabSz="1422400">
            <a:lnSpc>
              <a:spcPct val="90000"/>
            </a:lnSpc>
            <a:spcBef>
              <a:spcPct val="0"/>
            </a:spcBef>
            <a:spcAft>
              <a:spcPct val="35000"/>
            </a:spcAft>
          </a:pPr>
          <a:r>
            <a:rPr lang="ru-RU" sz="3200" kern="1200" dirty="0" smtClean="0"/>
            <a:t>95,4% - </a:t>
          </a:r>
          <a:r>
            <a:rPr lang="ru-RU" sz="3200" kern="1200" dirty="0" smtClean="0"/>
            <a:t>4223,0 </a:t>
          </a:r>
          <a:r>
            <a:rPr lang="ru-RU" sz="3200" kern="1200" dirty="0" smtClean="0"/>
            <a:t>тыс. рублей</a:t>
          </a:r>
          <a:endParaRPr lang="ru-RU" sz="3200" kern="1200" dirty="0"/>
        </a:p>
      </dsp:txBody>
      <dsp:txXfrm>
        <a:off x="96277" y="3542215"/>
        <a:ext cx="5340696" cy="2957874"/>
      </dsp:txXfrm>
    </dsp:sp>
    <dsp:sp modelId="{D6E346D7-3745-4FC6-AF72-CB2974AEAB29}">
      <dsp:nvSpPr>
        <dsp:cNvPr id="0" name=""/>
        <dsp:cNvSpPr/>
      </dsp:nvSpPr>
      <dsp:spPr>
        <a:xfrm>
          <a:off x="5860206" y="3439854"/>
          <a:ext cx="5524744" cy="3141922"/>
        </a:xfrm>
        <a:prstGeom prst="roundRect">
          <a:avLst>
            <a:gd name="adj" fmla="val 10000"/>
          </a:avLst>
        </a:prstGeom>
        <a:solidFill>
          <a:schemeClr val="accent3">
            <a:tint val="99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ru-RU" sz="3200" kern="1200" dirty="0" smtClean="0"/>
            <a:t>Капитальный ремонт  памятников</a:t>
          </a:r>
        </a:p>
        <a:p>
          <a:pPr lvl="0" algn="ctr" defTabSz="1422400">
            <a:lnSpc>
              <a:spcPct val="90000"/>
            </a:lnSpc>
            <a:spcBef>
              <a:spcPct val="0"/>
            </a:spcBef>
            <a:spcAft>
              <a:spcPct val="35000"/>
            </a:spcAft>
          </a:pPr>
          <a:r>
            <a:rPr lang="ru-RU" sz="3200" kern="1200" dirty="0" smtClean="0"/>
            <a:t>   4,6 % - 203,6 тыс. рублей</a:t>
          </a:r>
          <a:endParaRPr lang="ru-RU" sz="3200" kern="1200" dirty="0"/>
        </a:p>
      </dsp:txBody>
      <dsp:txXfrm>
        <a:off x="5952230" y="3531878"/>
        <a:ext cx="5340696" cy="295787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ClrTx/>
              <a:buSzTx/>
              <a:buFontTx/>
              <a:buNone/>
              <a:defRPr sz="1200">
                <a:latin typeface="Arial" charset="0"/>
              </a:defRPr>
            </a:lvl1pPr>
          </a:lstStyle>
          <a:p>
            <a:pPr>
              <a:defRPr/>
            </a:pPr>
            <a:endParaRPr lang="ru-RU"/>
          </a:p>
        </p:txBody>
      </p:sp>
      <p:sp>
        <p:nvSpPr>
          <p:cNvPr id="63491" name="Rectangle 3"/>
          <p:cNvSpPr>
            <a:spLocks noGrp="1" noChangeArrowheads="1"/>
          </p:cNvSpPr>
          <p:nvPr>
            <p:ph type="dt" idx="1"/>
          </p:nvPr>
        </p:nvSpPr>
        <p:spPr bwMode="auto">
          <a:xfrm>
            <a:off x="377825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ClrTx/>
              <a:buSzTx/>
              <a:buFontTx/>
              <a:buNone/>
              <a:defRPr sz="1200">
                <a:latin typeface="Arial" charset="0"/>
              </a:defRPr>
            </a:lvl1pPr>
          </a:lstStyle>
          <a:p>
            <a:pPr>
              <a:defRPr/>
            </a:pPr>
            <a:endParaRPr lang="ru-RU"/>
          </a:p>
        </p:txBody>
      </p:sp>
      <p:sp>
        <p:nvSpPr>
          <p:cNvPr id="12292" name="Rectangle 4"/>
          <p:cNvSpPr>
            <a:spLocks noGrp="1" noRot="1" noChangeAspect="1" noChangeArrowheads="1" noTextEdit="1"/>
          </p:cNvSpPr>
          <p:nvPr>
            <p:ph type="sldImg" idx="2"/>
          </p:nvPr>
        </p:nvSpPr>
        <p:spPr bwMode="auto">
          <a:xfrm>
            <a:off x="852488" y="744538"/>
            <a:ext cx="4964112" cy="3722687"/>
          </a:xfrm>
          <a:prstGeom prst="rect">
            <a:avLst/>
          </a:prstGeom>
          <a:noFill/>
          <a:ln w="9525">
            <a:solidFill>
              <a:srgbClr val="000000"/>
            </a:solidFill>
            <a:miter lim="800000"/>
            <a:headEnd/>
            <a:tailEnd/>
          </a:ln>
        </p:spPr>
      </p:sp>
      <p:sp>
        <p:nvSpPr>
          <p:cNvPr id="63493" name="Rectangle 5"/>
          <p:cNvSpPr>
            <a:spLocks noGrp="1" noChangeArrowheads="1"/>
          </p:cNvSpPr>
          <p:nvPr>
            <p:ph type="body" sz="quarter" idx="3"/>
          </p:nvPr>
        </p:nvSpPr>
        <p:spPr bwMode="auto">
          <a:xfrm>
            <a:off x="666750" y="4716463"/>
            <a:ext cx="5335588"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3494" name="Rectangle 6"/>
          <p:cNvSpPr>
            <a:spLocks noGrp="1" noChangeArrowheads="1"/>
          </p:cNvSpPr>
          <p:nvPr>
            <p:ph type="ftr" sz="quarter" idx="4"/>
          </p:nvPr>
        </p:nvSpPr>
        <p:spPr bwMode="auto">
          <a:xfrm>
            <a:off x="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ClrTx/>
              <a:buSzTx/>
              <a:buFontTx/>
              <a:buNone/>
              <a:defRPr sz="1200">
                <a:latin typeface="Arial" charset="0"/>
              </a:defRPr>
            </a:lvl1pPr>
          </a:lstStyle>
          <a:p>
            <a:pPr>
              <a:defRPr/>
            </a:pPr>
            <a:endParaRPr lang="ru-RU"/>
          </a:p>
        </p:txBody>
      </p:sp>
      <p:sp>
        <p:nvSpPr>
          <p:cNvPr id="63495" name="Rectangle 7"/>
          <p:cNvSpPr>
            <a:spLocks noGrp="1" noChangeArrowheads="1"/>
          </p:cNvSpPr>
          <p:nvPr>
            <p:ph type="sldNum" sz="quarter" idx="5"/>
          </p:nvPr>
        </p:nvSpPr>
        <p:spPr bwMode="auto">
          <a:xfrm>
            <a:off x="377825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lnSpc>
                <a:spcPct val="100000"/>
              </a:lnSpc>
              <a:spcBef>
                <a:spcPct val="0"/>
              </a:spcBef>
              <a:buClrTx/>
              <a:buSzTx/>
              <a:buFontTx/>
              <a:buNone/>
              <a:defRPr sz="1200">
                <a:latin typeface="Arial" charset="0"/>
              </a:defRPr>
            </a:lvl1pPr>
          </a:lstStyle>
          <a:p>
            <a:pPr>
              <a:defRPr/>
            </a:pPr>
            <a:fld id="{07790E57-7A1D-4C4F-93DE-E7711EAA12F5}" type="slidenum">
              <a:rPr lang="ru-RU"/>
              <a:pPr>
                <a:defRPr/>
              </a:pPr>
              <a:t>‹#›</a:t>
            </a:fld>
            <a:endParaRPr lang="ru-RU"/>
          </a:p>
        </p:txBody>
      </p:sp>
    </p:spTree>
    <p:extLst>
      <p:ext uri="{BB962C8B-B14F-4D97-AF65-F5344CB8AC3E}">
        <p14:creationId xmlns:p14="http://schemas.microsoft.com/office/powerpoint/2010/main" val="39672466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Arial" charset="0"/>
        <a:ea typeface="+mn-ea"/>
        <a:cs typeface="+mn-cs"/>
      </a:defRPr>
    </a:lvl1pPr>
    <a:lvl2pPr marL="457145" algn="l" rtl="0" eaLnBrk="0" fontAlgn="base" hangingPunct="0">
      <a:spcBef>
        <a:spcPct val="30000"/>
      </a:spcBef>
      <a:spcAft>
        <a:spcPct val="0"/>
      </a:spcAft>
      <a:defRPr sz="1300" kern="1200">
        <a:solidFill>
          <a:schemeClr val="tx1"/>
        </a:solidFill>
        <a:latin typeface="Arial" charset="0"/>
        <a:ea typeface="+mn-ea"/>
        <a:cs typeface="+mn-cs"/>
      </a:defRPr>
    </a:lvl2pPr>
    <a:lvl3pPr marL="914290" algn="l" rtl="0" eaLnBrk="0" fontAlgn="base" hangingPunct="0">
      <a:spcBef>
        <a:spcPct val="30000"/>
      </a:spcBef>
      <a:spcAft>
        <a:spcPct val="0"/>
      </a:spcAft>
      <a:defRPr sz="1300" kern="1200">
        <a:solidFill>
          <a:schemeClr val="tx1"/>
        </a:solidFill>
        <a:latin typeface="Arial" charset="0"/>
        <a:ea typeface="+mn-ea"/>
        <a:cs typeface="+mn-cs"/>
      </a:defRPr>
    </a:lvl3pPr>
    <a:lvl4pPr marL="1371436" algn="l" rtl="0" eaLnBrk="0" fontAlgn="base" hangingPunct="0">
      <a:spcBef>
        <a:spcPct val="30000"/>
      </a:spcBef>
      <a:spcAft>
        <a:spcPct val="0"/>
      </a:spcAft>
      <a:defRPr sz="1300" kern="1200">
        <a:solidFill>
          <a:schemeClr val="tx1"/>
        </a:solidFill>
        <a:latin typeface="Arial" charset="0"/>
        <a:ea typeface="+mn-ea"/>
        <a:cs typeface="+mn-cs"/>
      </a:defRPr>
    </a:lvl4pPr>
    <a:lvl5pPr marL="1828581" algn="l" rtl="0" eaLnBrk="0" fontAlgn="base" hangingPunct="0">
      <a:spcBef>
        <a:spcPct val="30000"/>
      </a:spcBef>
      <a:spcAft>
        <a:spcPct val="0"/>
      </a:spcAft>
      <a:defRPr sz="1300" kern="1200">
        <a:solidFill>
          <a:schemeClr val="tx1"/>
        </a:solidFill>
        <a:latin typeface="Arial" charset="0"/>
        <a:ea typeface="+mn-ea"/>
        <a:cs typeface="+mn-cs"/>
      </a:defRPr>
    </a:lvl5pPr>
    <a:lvl6pPr marL="2285725" algn="l" defTabSz="914290" rtl="0" eaLnBrk="1" latinLnBrk="0" hangingPunct="1">
      <a:defRPr sz="1300" kern="1200">
        <a:solidFill>
          <a:schemeClr val="tx1"/>
        </a:solidFill>
        <a:latin typeface="+mn-lt"/>
        <a:ea typeface="+mn-ea"/>
        <a:cs typeface="+mn-cs"/>
      </a:defRPr>
    </a:lvl6pPr>
    <a:lvl7pPr marL="2742870" algn="l" defTabSz="914290" rtl="0" eaLnBrk="1" latinLnBrk="0" hangingPunct="1">
      <a:defRPr sz="1300" kern="1200">
        <a:solidFill>
          <a:schemeClr val="tx1"/>
        </a:solidFill>
        <a:latin typeface="+mn-lt"/>
        <a:ea typeface="+mn-ea"/>
        <a:cs typeface="+mn-cs"/>
      </a:defRPr>
    </a:lvl7pPr>
    <a:lvl8pPr marL="3200016" algn="l" defTabSz="914290" rtl="0" eaLnBrk="1" latinLnBrk="0" hangingPunct="1">
      <a:defRPr sz="1300" kern="1200">
        <a:solidFill>
          <a:schemeClr val="tx1"/>
        </a:solidFill>
        <a:latin typeface="+mn-lt"/>
        <a:ea typeface="+mn-ea"/>
        <a:cs typeface="+mn-cs"/>
      </a:defRPr>
    </a:lvl8pPr>
    <a:lvl9pPr marL="3657161" algn="l" defTabSz="914290" rtl="0" eaLnBrk="1" latinLnBrk="0" hangingPunct="1">
      <a:defRPr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590842" y="1920240"/>
            <a:ext cx="11521440" cy="2560320"/>
          </a:xfrm>
        </p:spPr>
        <p:txBody>
          <a:bodyPr vert="horz" lIns="64008" tIns="0" rIns="64008" bIns="0" anchor="b">
            <a:normAutofit/>
            <a:scene3d>
              <a:camera prst="orthographicFront"/>
              <a:lightRig rig="soft" dir="t">
                <a:rot lat="0" lon="0" rev="17220000"/>
              </a:lightRig>
            </a:scene3d>
            <a:sp3d prstMaterial="softEdge">
              <a:bevelT w="38100" h="38100"/>
            </a:sp3d>
          </a:bodyPr>
          <a:lstStyle>
            <a:lvl1pPr>
              <a:defRPr sz="67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pPr>
              <a:defRPr/>
            </a:pPr>
            <a:endParaRPr lang="ru-RU"/>
          </a:p>
        </p:txBody>
      </p:sp>
      <p:sp>
        <p:nvSpPr>
          <p:cNvPr id="17" name="Нижний колонтитул 16"/>
          <p:cNvSpPr>
            <a:spLocks noGrp="1"/>
          </p:cNvSpPr>
          <p:nvPr>
            <p:ph type="ftr" sz="quarter" idx="11"/>
          </p:nvPr>
        </p:nvSpPr>
        <p:spPr/>
        <p:txBody>
          <a:bodyPr/>
          <a:lstStyle/>
          <a:p>
            <a:pPr>
              <a:defRPr/>
            </a:pPr>
            <a:endParaRPr lang="ru-RU"/>
          </a:p>
        </p:txBody>
      </p:sp>
      <p:sp>
        <p:nvSpPr>
          <p:cNvPr id="29" name="Номер слайда 28"/>
          <p:cNvSpPr>
            <a:spLocks noGrp="1"/>
          </p:cNvSpPr>
          <p:nvPr>
            <p:ph type="sldNum" sz="quarter" idx="12"/>
          </p:nvPr>
        </p:nvSpPr>
        <p:spPr/>
        <p:txBody>
          <a:bodyPr/>
          <a:lstStyle/>
          <a:p>
            <a:pPr>
              <a:defRPr/>
            </a:pPr>
            <a:fld id="{2AC39AB0-E394-4E55-AD5A-54B6C87E7E7A}" type="slidenum">
              <a:rPr lang="ru-RU" smtClean="0"/>
              <a:pPr>
                <a:defRPr/>
              </a:pPr>
              <a:t>‹#›</a:t>
            </a:fld>
            <a:endParaRPr lang="ru-RU"/>
          </a:p>
        </p:txBody>
      </p:sp>
      <p:sp>
        <p:nvSpPr>
          <p:cNvPr id="9" name="Подзаголовок 8"/>
          <p:cNvSpPr>
            <a:spLocks noGrp="1"/>
          </p:cNvSpPr>
          <p:nvPr>
            <p:ph type="subTitle" idx="1"/>
          </p:nvPr>
        </p:nvSpPr>
        <p:spPr>
          <a:xfrm>
            <a:off x="1920240" y="4664377"/>
            <a:ext cx="8961120" cy="2453640"/>
          </a:xfrm>
        </p:spPr>
        <p:txBody>
          <a:bodyPr/>
          <a:lstStyle>
            <a:lvl1pPr marL="0" indent="0" algn="ctr">
              <a:buNone/>
              <a:defRPr>
                <a:solidFill>
                  <a:schemeClr val="tx1"/>
                </a:solidFill>
              </a:defRPr>
            </a:lvl1pPr>
            <a:lvl2pPr marL="640080" indent="0" algn="ctr">
              <a:buNone/>
            </a:lvl2pPr>
            <a:lvl3pPr marL="1280160" indent="0" algn="ctr">
              <a:buNone/>
            </a:lvl3pPr>
            <a:lvl4pPr marL="1920240" indent="0" algn="ctr">
              <a:buNone/>
            </a:lvl4pPr>
            <a:lvl5pPr marL="2560320" indent="0" algn="ctr">
              <a:buNone/>
            </a:lvl5pPr>
            <a:lvl6pPr marL="3200400" indent="0" algn="ctr">
              <a:buNone/>
            </a:lvl6pPr>
            <a:lvl7pPr marL="3840480" indent="0" algn="ctr">
              <a:buNone/>
            </a:lvl7pPr>
            <a:lvl8pPr marL="4480560" indent="0" algn="ctr">
              <a:buNone/>
            </a:lvl8pPr>
            <a:lvl9pPr marL="512064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2AC39AB0-E394-4E55-AD5A-54B6C87E7E7A}" type="slidenum">
              <a:rPr lang="ru-RU" smtClean="0"/>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9281160" y="384494"/>
            <a:ext cx="2880360" cy="819213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40080" y="384494"/>
            <a:ext cx="8427720" cy="819213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2AC39AB0-E394-4E55-AD5A-54B6C87E7E7A}" type="slidenum">
              <a:rPr lang="ru-RU" smtClean="0"/>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2AC39AB0-E394-4E55-AD5A-54B6C87E7E7A}" type="slidenum">
              <a:rPr lang="ru-RU" smtClean="0"/>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40280" y="853440"/>
            <a:ext cx="9921240" cy="256032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67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2240280" y="3510900"/>
            <a:ext cx="9921240" cy="2113597"/>
          </a:xfrm>
        </p:spPr>
        <p:txBody>
          <a:bodyPr anchor="t"/>
          <a:lstStyle>
            <a:lvl1pPr marL="102413" indent="0" algn="l">
              <a:buNone/>
              <a:defRPr sz="2800">
                <a:solidFill>
                  <a:schemeClr val="tx1"/>
                </a:solidFill>
              </a:defRPr>
            </a:lvl1pPr>
            <a:lvl2pPr>
              <a:buNone/>
              <a:defRPr sz="2500">
                <a:solidFill>
                  <a:schemeClr val="tx1">
                    <a:tint val="75000"/>
                  </a:schemeClr>
                </a:solidFill>
              </a:defRPr>
            </a:lvl2pPr>
            <a:lvl3pPr>
              <a:buNone/>
              <a:defRPr sz="2200">
                <a:solidFill>
                  <a:schemeClr val="tx1">
                    <a:tint val="75000"/>
                  </a:schemeClr>
                </a:solidFill>
              </a:defRPr>
            </a:lvl3pPr>
            <a:lvl4pPr>
              <a:buNone/>
              <a:defRPr sz="2000">
                <a:solidFill>
                  <a:schemeClr val="tx1">
                    <a:tint val="75000"/>
                  </a:schemeClr>
                </a:solidFill>
              </a:defRPr>
            </a:lvl4pPr>
            <a:lvl5pPr>
              <a:buNone/>
              <a:defRPr sz="20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a:xfrm>
            <a:off x="11094720" y="8983346"/>
            <a:ext cx="1066800" cy="511175"/>
          </a:xfrm>
        </p:spPr>
        <p:txBody>
          <a:bodyPr/>
          <a:lstStyle/>
          <a:p>
            <a:pPr>
              <a:defRPr/>
            </a:pPr>
            <a:fld id="{56DB28A1-C02D-472E-B575-EA4E7A04F4E7}" type="slidenum">
              <a:rPr lang="ru-RU" smtClean="0"/>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640080" y="2240281"/>
            <a:ext cx="5654040" cy="6336348"/>
          </a:xfrm>
        </p:spPr>
        <p:txBody>
          <a:bodyPr/>
          <a:lstStyle>
            <a:lvl1pPr>
              <a:defRPr sz="3600"/>
            </a:lvl1pPr>
            <a:lvl2pPr>
              <a:defRPr sz="3400"/>
            </a:lvl2pPr>
            <a:lvl3pPr>
              <a:defRPr sz="2800"/>
            </a:lvl3pPr>
            <a:lvl4pPr>
              <a:defRPr sz="2500"/>
            </a:lvl4pPr>
            <a:lvl5pPr>
              <a:defRPr sz="25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6507480" y="2240281"/>
            <a:ext cx="5654040" cy="6336348"/>
          </a:xfrm>
        </p:spPr>
        <p:txBody>
          <a:bodyPr/>
          <a:lstStyle>
            <a:lvl1pPr>
              <a:defRPr sz="3600"/>
            </a:lvl1pPr>
            <a:lvl2pPr>
              <a:defRPr sz="3400"/>
            </a:lvl2pPr>
            <a:lvl3pPr>
              <a:defRPr sz="2800"/>
            </a:lvl3pPr>
            <a:lvl4pPr>
              <a:defRPr sz="2500"/>
            </a:lvl4pPr>
            <a:lvl5pPr>
              <a:defRPr sz="25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pPr>
              <a:defRPr/>
            </a:pPr>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2AC39AB0-E394-4E55-AD5A-54B6C87E7E7A}" type="slidenum">
              <a:rPr lang="ru-RU" smtClean="0"/>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0080" y="382270"/>
            <a:ext cx="11521440" cy="16002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40080" y="2149157"/>
            <a:ext cx="5656263" cy="1051242"/>
          </a:xfrm>
        </p:spPr>
        <p:txBody>
          <a:bodyPr anchor="ctr"/>
          <a:lstStyle>
            <a:lvl1pPr marL="0" indent="0">
              <a:buNone/>
              <a:defRPr sz="3400" b="0" cap="all" baseline="0">
                <a:solidFill>
                  <a:schemeClr val="tx1"/>
                </a:solidFill>
              </a:defRPr>
            </a:lvl1pPr>
            <a:lvl2pPr>
              <a:buNone/>
              <a:defRPr sz="2800" b="1"/>
            </a:lvl2pPr>
            <a:lvl3pPr>
              <a:buNone/>
              <a:defRPr sz="2500" b="1"/>
            </a:lvl3pPr>
            <a:lvl4pPr>
              <a:buNone/>
              <a:defRPr sz="2200" b="1"/>
            </a:lvl4pPr>
            <a:lvl5pPr>
              <a:buNone/>
              <a:defRPr sz="22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6503036" y="2149157"/>
            <a:ext cx="5658485" cy="1051242"/>
          </a:xfrm>
        </p:spPr>
        <p:txBody>
          <a:bodyPr anchor="ctr"/>
          <a:lstStyle>
            <a:lvl1pPr marL="0" indent="0">
              <a:buNone/>
              <a:defRPr sz="3400" b="0" cap="all" baseline="0">
                <a:solidFill>
                  <a:schemeClr val="tx1"/>
                </a:solidFill>
              </a:defRPr>
            </a:lvl1pPr>
            <a:lvl2pPr>
              <a:buNone/>
              <a:defRPr sz="2800" b="1"/>
            </a:lvl2pPr>
            <a:lvl3pPr>
              <a:buNone/>
              <a:defRPr sz="2500" b="1"/>
            </a:lvl3pPr>
            <a:lvl4pPr>
              <a:buNone/>
              <a:defRPr sz="2200" b="1"/>
            </a:lvl4pPr>
            <a:lvl5pPr>
              <a:buNone/>
              <a:defRPr sz="22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640080" y="3307081"/>
            <a:ext cx="5656263" cy="5269548"/>
          </a:xfrm>
        </p:spPr>
        <p:txBody>
          <a:bodyPr/>
          <a:lstStyle>
            <a:lvl1pPr>
              <a:defRPr sz="3400"/>
            </a:lvl1pPr>
            <a:lvl2pPr>
              <a:defRPr sz="2800"/>
            </a:lvl2pPr>
            <a:lvl3pPr>
              <a:defRPr sz="2500"/>
            </a:lvl3pPr>
            <a:lvl4pPr>
              <a:defRPr sz="2200"/>
            </a:lvl4pPr>
            <a:lvl5pPr>
              <a:defRPr sz="22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6503036" y="3307081"/>
            <a:ext cx="5658485" cy="5269548"/>
          </a:xfrm>
        </p:spPr>
        <p:txBody>
          <a:bodyPr/>
          <a:lstStyle>
            <a:lvl1pPr>
              <a:defRPr sz="3400"/>
            </a:lvl1pPr>
            <a:lvl2pPr>
              <a:defRPr sz="2800"/>
            </a:lvl2pPr>
            <a:lvl3pPr>
              <a:defRPr sz="2500"/>
            </a:lvl3pPr>
            <a:lvl4pPr>
              <a:defRPr sz="2200"/>
            </a:lvl4pPr>
            <a:lvl5pPr>
              <a:defRPr sz="22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pPr>
              <a:defRPr/>
            </a:pPr>
            <a:endParaRPr lang="ru-RU"/>
          </a:p>
        </p:txBody>
      </p:sp>
      <p:sp>
        <p:nvSpPr>
          <p:cNvPr id="8" name="Нижний колонтитул 7"/>
          <p:cNvSpPr>
            <a:spLocks noGrp="1"/>
          </p:cNvSpPr>
          <p:nvPr>
            <p:ph type="ftr" sz="quarter" idx="11"/>
          </p:nvPr>
        </p:nvSpPr>
        <p:spPr/>
        <p:txBody>
          <a:bodyPr/>
          <a:lstStyle/>
          <a:p>
            <a:pPr>
              <a:defRPr/>
            </a:pPr>
            <a:endParaRPr lang="ru-RU"/>
          </a:p>
        </p:txBody>
      </p:sp>
      <p:sp>
        <p:nvSpPr>
          <p:cNvPr id="9" name="Номер слайда 8"/>
          <p:cNvSpPr>
            <a:spLocks noGrp="1"/>
          </p:cNvSpPr>
          <p:nvPr>
            <p:ph type="sldNum" sz="quarter" idx="12"/>
          </p:nvPr>
        </p:nvSpPr>
        <p:spPr/>
        <p:txBody>
          <a:bodyPr/>
          <a:lstStyle/>
          <a:p>
            <a:pPr>
              <a:defRPr/>
            </a:pPr>
            <a:fld id="{2AC39AB0-E394-4E55-AD5A-54B6C87E7E7A}" type="slidenum">
              <a:rPr lang="ru-RU" smtClean="0"/>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pPr>
              <a:defRPr/>
            </a:pPr>
            <a:endParaRPr lang="ru-RU"/>
          </a:p>
        </p:txBody>
      </p:sp>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2AC39AB0-E394-4E55-AD5A-54B6C87E7E7A}" type="slidenum">
              <a:rPr lang="ru-RU" smtClean="0"/>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endParaRPr lang="ru-RU"/>
          </a:p>
        </p:txBody>
      </p:sp>
      <p:sp>
        <p:nvSpPr>
          <p:cNvPr id="3" name="Нижний колонтитул 2"/>
          <p:cNvSpPr>
            <a:spLocks noGrp="1"/>
          </p:cNvSpPr>
          <p:nvPr>
            <p:ph type="ftr" sz="quarter" idx="11"/>
          </p:nvPr>
        </p:nvSpPr>
        <p:spPr/>
        <p:txBody>
          <a:bodyPr/>
          <a:lstStyle/>
          <a:p>
            <a:pPr>
              <a:defRPr/>
            </a:pPr>
            <a:endParaRPr lang="ru-RU"/>
          </a:p>
        </p:txBody>
      </p:sp>
      <p:sp>
        <p:nvSpPr>
          <p:cNvPr id="4" name="Номер слайда 3"/>
          <p:cNvSpPr>
            <a:spLocks noGrp="1"/>
          </p:cNvSpPr>
          <p:nvPr>
            <p:ph type="sldNum" sz="quarter" idx="12"/>
          </p:nvPr>
        </p:nvSpPr>
        <p:spPr/>
        <p:txBody>
          <a:bodyPr/>
          <a:lstStyle/>
          <a:p>
            <a:pPr>
              <a:defRPr/>
            </a:pPr>
            <a:fld id="{2AC39AB0-E394-4E55-AD5A-54B6C87E7E7A}" type="slidenum">
              <a:rPr lang="ru-RU" smtClean="0"/>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0081" y="382270"/>
            <a:ext cx="4211638" cy="1626870"/>
          </a:xfrm>
        </p:spPr>
        <p:txBody>
          <a:bodyPr vert="horz" anchor="b">
            <a:normAutofit/>
            <a:sp3d prstMaterial="softEdge"/>
          </a:bodyPr>
          <a:lstStyle>
            <a:lvl1pPr algn="l">
              <a:buNone/>
              <a:defRPr sz="31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40081" y="2133601"/>
            <a:ext cx="4211638" cy="6443028"/>
          </a:xfrm>
        </p:spPr>
        <p:txBody>
          <a:bodyPr/>
          <a:lstStyle>
            <a:lvl1pPr marL="0" indent="0">
              <a:buNone/>
              <a:defRPr sz="2000"/>
            </a:lvl1pPr>
            <a:lvl2pPr>
              <a:buNone/>
              <a:defRPr sz="1700"/>
            </a:lvl2pPr>
            <a:lvl3pPr>
              <a:buNone/>
              <a:defRPr sz="1400"/>
            </a:lvl3pPr>
            <a:lvl4pPr>
              <a:buNone/>
              <a:defRPr sz="1300"/>
            </a:lvl4pPr>
            <a:lvl5pPr>
              <a:buNone/>
              <a:defRPr sz="13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5005070" y="382271"/>
            <a:ext cx="7156450" cy="8194358"/>
          </a:xfrm>
        </p:spPr>
        <p:txBody>
          <a:bodyPr/>
          <a:lstStyle>
            <a:lvl1pPr>
              <a:defRPr sz="3600"/>
            </a:lvl1pPr>
            <a:lvl2pPr>
              <a:defRPr sz="3400"/>
            </a:lvl2pPr>
            <a:lvl3pPr>
              <a:defRPr sz="3100"/>
            </a:lvl3pPr>
            <a:lvl4pPr>
              <a:defRPr sz="2800"/>
            </a:lvl4pPr>
            <a:lvl5pPr>
              <a:defRPr sz="25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pPr>
              <a:defRPr/>
            </a:pPr>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2AC39AB0-E394-4E55-AD5A-54B6C87E7E7A}" type="slidenum">
              <a:rPr lang="ru-RU" smtClean="0"/>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60320" y="853440"/>
            <a:ext cx="7680960" cy="731203"/>
          </a:xfrm>
        </p:spPr>
        <p:txBody>
          <a:bodyPr lIns="64008" rIns="64008" bIns="0" anchor="b">
            <a:sp3d prstMaterial="softEdge"/>
          </a:bodyPr>
          <a:lstStyle>
            <a:lvl1pPr algn="ctr">
              <a:buNone/>
              <a:defRPr sz="28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2560320" y="2564765"/>
            <a:ext cx="7680960" cy="554736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45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2560320" y="1633502"/>
            <a:ext cx="7680960" cy="742493"/>
          </a:xfrm>
        </p:spPr>
        <p:txBody>
          <a:bodyPr lIns="64008" tIns="64008" rIns="64008" anchor="t"/>
          <a:lstStyle>
            <a:lvl1pPr marL="0" indent="0" algn="ctr">
              <a:buNone/>
              <a:defRPr sz="2000"/>
            </a:lvl1pPr>
            <a:lvl2pPr>
              <a:defRPr sz="1700"/>
            </a:lvl2pPr>
            <a:lvl3pPr>
              <a:defRPr sz="1400"/>
            </a:lvl3pPr>
            <a:lvl4pPr>
              <a:defRPr sz="1300"/>
            </a:lvl4pPr>
            <a:lvl5pPr>
              <a:defRPr sz="13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pPr>
              <a:defRPr/>
            </a:pPr>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2AC39AB0-E394-4E55-AD5A-54B6C87E7E7A}" type="slidenum">
              <a:rPr lang="ru-RU" smtClean="0"/>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640080" y="384493"/>
            <a:ext cx="11521440" cy="1600200"/>
          </a:xfrm>
          <a:prstGeom prst="rect">
            <a:avLst/>
          </a:prstGeom>
        </p:spPr>
        <p:txBody>
          <a:bodyPr vert="horz" lIns="128016" tIns="64008" rIns="128016" bIns="64008"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640080" y="2240280"/>
            <a:ext cx="11521440" cy="6592824"/>
          </a:xfrm>
          <a:prstGeom prst="rect">
            <a:avLst/>
          </a:prstGeom>
        </p:spPr>
        <p:txBody>
          <a:bodyPr vert="horz" lIns="128016" tIns="64008" rIns="128016" bIns="64008">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0080" y="8983346"/>
            <a:ext cx="2987040" cy="511175"/>
          </a:xfrm>
          <a:prstGeom prst="rect">
            <a:avLst/>
          </a:prstGeom>
        </p:spPr>
        <p:txBody>
          <a:bodyPr vert="horz" lIns="128016" tIns="64008" rIns="128016" bIns="64008" anchor="b"/>
          <a:lstStyle>
            <a:lvl1pPr algn="l" eaLnBrk="1" latinLnBrk="0" hangingPunct="1">
              <a:defRPr kumimoji="0" sz="1700">
                <a:solidFill>
                  <a:schemeClr val="tx1">
                    <a:shade val="50000"/>
                  </a:schemeClr>
                </a:solidFill>
              </a:defRPr>
            </a:lvl1pPr>
          </a:lstStyle>
          <a:p>
            <a:pPr>
              <a:defRPr/>
            </a:pPr>
            <a:endParaRPr lang="ru-RU"/>
          </a:p>
        </p:txBody>
      </p:sp>
      <p:sp>
        <p:nvSpPr>
          <p:cNvPr id="3" name="Нижний колонтитул 2"/>
          <p:cNvSpPr>
            <a:spLocks noGrp="1"/>
          </p:cNvSpPr>
          <p:nvPr>
            <p:ph type="ftr" sz="quarter" idx="3"/>
          </p:nvPr>
        </p:nvSpPr>
        <p:spPr>
          <a:xfrm>
            <a:off x="4373880" y="8983346"/>
            <a:ext cx="4053840" cy="511175"/>
          </a:xfrm>
          <a:prstGeom prst="rect">
            <a:avLst/>
          </a:prstGeom>
        </p:spPr>
        <p:txBody>
          <a:bodyPr vert="horz" lIns="128016" tIns="64008" rIns="128016" bIns="64008" anchor="b"/>
          <a:lstStyle>
            <a:lvl1pPr algn="ctr" eaLnBrk="1" latinLnBrk="0" hangingPunct="1">
              <a:defRPr kumimoji="0" sz="1700">
                <a:solidFill>
                  <a:schemeClr val="tx1">
                    <a:shade val="50000"/>
                  </a:schemeClr>
                </a:solidFill>
              </a:defRPr>
            </a:lvl1pPr>
          </a:lstStyle>
          <a:p>
            <a:pPr>
              <a:defRPr/>
            </a:pPr>
            <a:endParaRPr lang="ru-RU"/>
          </a:p>
        </p:txBody>
      </p:sp>
      <p:sp>
        <p:nvSpPr>
          <p:cNvPr id="23" name="Номер слайда 22"/>
          <p:cNvSpPr>
            <a:spLocks noGrp="1"/>
          </p:cNvSpPr>
          <p:nvPr>
            <p:ph type="sldNum" sz="quarter" idx="4"/>
          </p:nvPr>
        </p:nvSpPr>
        <p:spPr>
          <a:xfrm>
            <a:off x="11094720" y="8983346"/>
            <a:ext cx="1066800" cy="511175"/>
          </a:xfrm>
          <a:prstGeom prst="rect">
            <a:avLst/>
          </a:prstGeom>
        </p:spPr>
        <p:txBody>
          <a:bodyPr vert="horz" lIns="0" tIns="64008" rIns="0" bIns="64008" anchor="b"/>
          <a:lstStyle>
            <a:lvl1pPr algn="r" eaLnBrk="1" latinLnBrk="0" hangingPunct="1">
              <a:defRPr kumimoji="0" sz="1700">
                <a:solidFill>
                  <a:schemeClr val="tx1">
                    <a:shade val="50000"/>
                  </a:schemeClr>
                </a:solidFill>
              </a:defRPr>
            </a:lvl1pPr>
          </a:lstStyle>
          <a:p>
            <a:pPr>
              <a:defRPr/>
            </a:pPr>
            <a:fld id="{2AC39AB0-E394-4E55-AD5A-54B6C87E7E7A}" type="slidenum">
              <a:rPr lang="ru-RU" smtClean="0"/>
              <a:pPr>
                <a:defRPr/>
              </a:pPr>
              <a:t>‹#›</a:t>
            </a:fld>
            <a:endParaRPr lang="ru-RU"/>
          </a:p>
        </p:txBody>
      </p:sp>
    </p:spTree>
  </p:cSld>
  <p:clrMap bg1="dk1" tx1="lt1" bg2="dk2" tx2="lt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ctr" rtl="0" eaLnBrk="1" latinLnBrk="0" hangingPunct="1">
        <a:spcBef>
          <a:spcPct val="0"/>
        </a:spcBef>
        <a:buNone/>
        <a:defRPr kumimoji="0" sz="57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768096" indent="-576072" algn="l" rtl="0" eaLnBrk="1" latinLnBrk="0" hangingPunct="1">
        <a:spcBef>
          <a:spcPct val="20000"/>
        </a:spcBef>
        <a:buClr>
          <a:schemeClr val="tx1">
            <a:shade val="95000"/>
          </a:schemeClr>
        </a:buClr>
        <a:buSzPct val="65000"/>
        <a:buFont typeface="Wingdings 2"/>
        <a:buChar char=""/>
        <a:defRPr kumimoji="0" sz="3900" kern="1200">
          <a:solidFill>
            <a:schemeClr val="tx1"/>
          </a:solidFill>
          <a:latin typeface="+mn-lt"/>
          <a:ea typeface="+mn-ea"/>
          <a:cs typeface="+mn-cs"/>
        </a:defRPr>
      </a:lvl1pPr>
      <a:lvl2pPr marL="1216152" indent="-396850" algn="l" rtl="0" eaLnBrk="1" latinLnBrk="0" hangingPunct="1">
        <a:spcBef>
          <a:spcPct val="20000"/>
        </a:spcBef>
        <a:buClr>
          <a:schemeClr val="tx1"/>
        </a:buClr>
        <a:buSzPct val="80000"/>
        <a:buFont typeface="Wingdings 2"/>
        <a:buChar char=""/>
        <a:defRPr kumimoji="0" sz="3400" kern="1200">
          <a:solidFill>
            <a:schemeClr val="tx1"/>
          </a:solidFill>
          <a:latin typeface="+mn-lt"/>
          <a:ea typeface="+mn-ea"/>
          <a:cs typeface="+mn-cs"/>
        </a:defRPr>
      </a:lvl2pPr>
      <a:lvl3pPr marL="1587398" indent="-320040" algn="l" rtl="0" eaLnBrk="1" latinLnBrk="0" hangingPunct="1">
        <a:spcBef>
          <a:spcPct val="20000"/>
        </a:spcBef>
        <a:buClr>
          <a:schemeClr val="tx1"/>
        </a:buClr>
        <a:buSzPct val="95000"/>
        <a:buFont typeface="Wingdings"/>
        <a:buChar char=""/>
        <a:defRPr kumimoji="0" sz="3100" kern="1200">
          <a:solidFill>
            <a:schemeClr val="tx1"/>
          </a:solidFill>
          <a:latin typeface="+mn-lt"/>
          <a:ea typeface="+mn-ea"/>
          <a:cs typeface="+mn-cs"/>
        </a:defRPr>
      </a:lvl3pPr>
      <a:lvl4pPr marL="1894637" indent="-256032" algn="l" rtl="0" eaLnBrk="1" latinLnBrk="0" hangingPunct="1">
        <a:spcBef>
          <a:spcPct val="20000"/>
        </a:spcBef>
        <a:buClr>
          <a:schemeClr val="tx1"/>
        </a:buClr>
        <a:buSzPct val="100000"/>
        <a:buFont typeface="Wingdings 3"/>
        <a:buChar char=""/>
        <a:defRPr kumimoji="0" sz="2800" kern="1200">
          <a:solidFill>
            <a:schemeClr val="tx1"/>
          </a:solidFill>
          <a:latin typeface="+mn-lt"/>
          <a:ea typeface="+mn-ea"/>
          <a:cs typeface="+mn-cs"/>
        </a:defRPr>
      </a:lvl4pPr>
      <a:lvl5pPr marL="2163470" indent="-256032" algn="l" rtl="0" eaLnBrk="1" latinLnBrk="0" hangingPunct="1">
        <a:spcBef>
          <a:spcPct val="20000"/>
        </a:spcBef>
        <a:buClr>
          <a:schemeClr val="tx1"/>
        </a:buClr>
        <a:buFont typeface="Wingdings 2"/>
        <a:buChar char=""/>
        <a:defRPr kumimoji="0" sz="2800" kern="1200">
          <a:solidFill>
            <a:schemeClr val="tx1"/>
          </a:solidFill>
          <a:latin typeface="+mn-lt"/>
          <a:ea typeface="+mn-ea"/>
          <a:cs typeface="+mn-cs"/>
        </a:defRPr>
      </a:lvl5pPr>
      <a:lvl6pPr marL="2470709" indent="-256032" algn="l" rtl="0" eaLnBrk="1" latinLnBrk="0" hangingPunct="1">
        <a:spcBef>
          <a:spcPct val="20000"/>
        </a:spcBef>
        <a:buClr>
          <a:schemeClr val="tx1"/>
        </a:buClr>
        <a:buFont typeface="Wingdings 3"/>
        <a:buChar char=""/>
        <a:defRPr kumimoji="0" sz="2500" kern="1200">
          <a:solidFill>
            <a:schemeClr val="tx1"/>
          </a:solidFill>
          <a:latin typeface="+mn-lt"/>
          <a:ea typeface="+mn-ea"/>
          <a:cs typeface="+mn-cs"/>
        </a:defRPr>
      </a:lvl6pPr>
      <a:lvl7pPr marL="2752344" indent="-256032" algn="l" rtl="0" eaLnBrk="1" latinLnBrk="0" hangingPunct="1">
        <a:spcBef>
          <a:spcPct val="20000"/>
        </a:spcBef>
        <a:buClr>
          <a:schemeClr val="tx1"/>
        </a:buClr>
        <a:buFont typeface="Wingdings 2"/>
        <a:buChar char=""/>
        <a:defRPr kumimoji="0" sz="2200" kern="1200">
          <a:solidFill>
            <a:schemeClr val="tx1"/>
          </a:solidFill>
          <a:latin typeface="+mn-lt"/>
          <a:ea typeface="+mn-ea"/>
          <a:cs typeface="+mn-cs"/>
        </a:defRPr>
      </a:lvl7pPr>
      <a:lvl8pPr marL="3033979" indent="-256032"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8pPr>
      <a:lvl9pPr marL="3315614" indent="-256032" algn="l" rtl="0" eaLnBrk="1" latinLnBrk="0" hangingPunct="1">
        <a:spcBef>
          <a:spcPct val="20000"/>
        </a:spcBef>
        <a:buClr>
          <a:schemeClr val="tx1"/>
        </a:buClr>
        <a:buFont typeface="Wingdings 2"/>
        <a:buChar char=""/>
        <a:defRPr kumimoji="0" sz="20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640080" algn="l" rtl="0" eaLnBrk="1" latinLnBrk="0" hangingPunct="1">
        <a:defRPr kumimoji="0" kern="1200">
          <a:solidFill>
            <a:schemeClr val="tx1"/>
          </a:solidFill>
          <a:latin typeface="+mn-lt"/>
          <a:ea typeface="+mn-ea"/>
          <a:cs typeface="+mn-cs"/>
        </a:defRPr>
      </a:lvl2pPr>
      <a:lvl3pPr marL="1280160" algn="l" rtl="0" eaLnBrk="1" latinLnBrk="0" hangingPunct="1">
        <a:defRPr kumimoji="0" kern="1200">
          <a:solidFill>
            <a:schemeClr val="tx1"/>
          </a:solidFill>
          <a:latin typeface="+mn-lt"/>
          <a:ea typeface="+mn-ea"/>
          <a:cs typeface="+mn-cs"/>
        </a:defRPr>
      </a:lvl3pPr>
      <a:lvl4pPr marL="1920240" algn="l" rtl="0" eaLnBrk="1" latinLnBrk="0" hangingPunct="1">
        <a:defRPr kumimoji="0" kern="1200">
          <a:solidFill>
            <a:schemeClr val="tx1"/>
          </a:solidFill>
          <a:latin typeface="+mn-lt"/>
          <a:ea typeface="+mn-ea"/>
          <a:cs typeface="+mn-cs"/>
        </a:defRPr>
      </a:lvl4pPr>
      <a:lvl5pPr marL="2560320" algn="l" rtl="0" eaLnBrk="1" latinLnBrk="0" hangingPunct="1">
        <a:defRPr kumimoji="0" kern="1200">
          <a:solidFill>
            <a:schemeClr val="tx1"/>
          </a:solidFill>
          <a:latin typeface="+mn-lt"/>
          <a:ea typeface="+mn-ea"/>
          <a:cs typeface="+mn-cs"/>
        </a:defRPr>
      </a:lvl5pPr>
      <a:lvl6pPr marL="3200400" algn="l" rtl="0" eaLnBrk="1" latinLnBrk="0" hangingPunct="1">
        <a:defRPr kumimoji="0" kern="1200">
          <a:solidFill>
            <a:schemeClr val="tx1"/>
          </a:solidFill>
          <a:latin typeface="+mn-lt"/>
          <a:ea typeface="+mn-ea"/>
          <a:cs typeface="+mn-cs"/>
        </a:defRPr>
      </a:lvl6pPr>
      <a:lvl7pPr marL="3840480" algn="l" rtl="0" eaLnBrk="1" latinLnBrk="0" hangingPunct="1">
        <a:defRPr kumimoji="0" kern="1200">
          <a:solidFill>
            <a:schemeClr val="tx1"/>
          </a:solidFill>
          <a:latin typeface="+mn-lt"/>
          <a:ea typeface="+mn-ea"/>
          <a:cs typeface="+mn-cs"/>
        </a:defRPr>
      </a:lvl7pPr>
      <a:lvl8pPr marL="4480560" algn="l" rtl="0" eaLnBrk="1" latinLnBrk="0" hangingPunct="1">
        <a:defRPr kumimoji="0" kern="1200">
          <a:solidFill>
            <a:schemeClr val="tx1"/>
          </a:solidFill>
          <a:latin typeface="+mn-lt"/>
          <a:ea typeface="+mn-ea"/>
          <a:cs typeface="+mn-cs"/>
        </a:defRPr>
      </a:lvl8pPr>
      <a:lvl9pPr marL="512064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p:cNvSpPr>
          <p:nvPr>
            <p:ph type="title"/>
          </p:nvPr>
        </p:nvSpPr>
        <p:spPr bwMode="gray">
          <a:xfrm>
            <a:off x="639764" y="2136304"/>
            <a:ext cx="11593512" cy="43924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ru-RU" altLang="ru-RU" sz="5000" dirty="0">
                <a:ln>
                  <a:noFill/>
                </a:ln>
                <a:solidFill>
                  <a:schemeClr val="accent2"/>
                </a:solidFill>
                <a:effectLst/>
              </a:rPr>
              <a:t>О бюджете Майорского сельского поселения  на </a:t>
            </a:r>
            <a:r>
              <a:rPr lang="ru-RU" altLang="ru-RU" sz="5000" dirty="0" smtClean="0">
                <a:ln>
                  <a:noFill/>
                </a:ln>
                <a:solidFill>
                  <a:schemeClr val="accent2"/>
                </a:solidFill>
                <a:effectLst/>
              </a:rPr>
              <a:t>2018 </a:t>
            </a:r>
            <a:r>
              <a:rPr lang="ru-RU" altLang="ru-RU" sz="5000" dirty="0">
                <a:ln>
                  <a:noFill/>
                </a:ln>
                <a:solidFill>
                  <a:schemeClr val="accent2"/>
                </a:solidFill>
                <a:effectLst/>
              </a:rPr>
              <a:t>год и на плановый период </a:t>
            </a:r>
            <a:r>
              <a:rPr lang="ru-RU" altLang="ru-RU" sz="5000" dirty="0" smtClean="0">
                <a:ln>
                  <a:noFill/>
                </a:ln>
                <a:solidFill>
                  <a:schemeClr val="accent2"/>
                </a:solidFill>
                <a:effectLst/>
              </a:rPr>
              <a:t>2019 </a:t>
            </a:r>
            <a:r>
              <a:rPr lang="ru-RU" altLang="ru-RU" sz="5000" dirty="0">
                <a:ln>
                  <a:noFill/>
                </a:ln>
                <a:solidFill>
                  <a:schemeClr val="accent2"/>
                </a:solidFill>
                <a:effectLst/>
              </a:rPr>
              <a:t>и </a:t>
            </a:r>
            <a:r>
              <a:rPr lang="ru-RU" altLang="ru-RU" sz="5000" dirty="0" smtClean="0">
                <a:ln>
                  <a:noFill/>
                </a:ln>
                <a:solidFill>
                  <a:schemeClr val="accent2"/>
                </a:solidFill>
                <a:effectLst/>
              </a:rPr>
              <a:t>2020 </a:t>
            </a:r>
            <a:r>
              <a:rPr lang="ru-RU" altLang="ru-RU" sz="5000" dirty="0">
                <a:ln>
                  <a:noFill/>
                </a:ln>
                <a:solidFill>
                  <a:schemeClr val="accent2"/>
                </a:solidFill>
                <a:effectLst/>
              </a:rPr>
              <a:t>годов</a:t>
            </a:r>
            <a:endParaRPr lang="ru-RU" altLang="ru-RU" sz="5000" dirty="0">
              <a:ln>
                <a:noFill/>
              </a:ln>
              <a:solidFill>
                <a:schemeClr val="accent2"/>
              </a:solidFill>
              <a:effectLst/>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0080" y="384493"/>
            <a:ext cx="11521440" cy="16002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001" tIns="64001" rIns="128001" bIns="64001">
            <a:normAutofit/>
            <a:scene3d>
              <a:camera prst="orthographicFront"/>
              <a:lightRig rig="soft" dir="t">
                <a:rot lat="0" lon="0" rev="16800000"/>
              </a:lightRig>
            </a:scene3d>
            <a:sp3d prstMaterial="softEdge">
              <a:bevelT w="38100" h="38100"/>
            </a:sp3d>
          </a:bodyPr>
          <a:lstStyle/>
          <a:p>
            <a:pPr algn="ctr" defTabSz="914290" eaLnBrk="1" fontAlgn="auto" hangingPunct="1">
              <a:spcAft>
                <a:spcPts val="0"/>
              </a:spcAft>
              <a:defRPr/>
            </a:pPr>
            <a:r>
              <a:rPr lang="ru-RU" sz="2400" dirty="0">
                <a:solidFill>
                  <a:schemeClr val="accent2"/>
                </a:solidFill>
                <a:latin typeface="+mj-lt"/>
              </a:rPr>
              <a:t>Распределение бюджетных ассигнований</a:t>
            </a:r>
            <a:br>
              <a:rPr lang="ru-RU" sz="2400" dirty="0">
                <a:solidFill>
                  <a:schemeClr val="accent2"/>
                </a:solidFill>
                <a:latin typeface="+mj-lt"/>
              </a:rPr>
            </a:br>
            <a:r>
              <a:rPr lang="ru-RU" sz="2400" dirty="0">
                <a:solidFill>
                  <a:schemeClr val="accent2"/>
                </a:solidFill>
                <a:latin typeface="+mj-lt"/>
              </a:rPr>
              <a:t> по разделам расходов бюджета Майорского сельского поселения Орловского района на плановый период </a:t>
            </a:r>
            <a:r>
              <a:rPr lang="ru-RU" sz="2400" dirty="0" smtClean="0">
                <a:solidFill>
                  <a:schemeClr val="accent2"/>
                </a:solidFill>
                <a:latin typeface="+mj-lt"/>
              </a:rPr>
              <a:t>2020  </a:t>
            </a:r>
            <a:r>
              <a:rPr lang="ru-RU" sz="2400" dirty="0">
                <a:solidFill>
                  <a:schemeClr val="accent2"/>
                </a:solidFill>
                <a:latin typeface="+mj-lt"/>
              </a:rPr>
              <a:t>год</a:t>
            </a:r>
            <a:r>
              <a:rPr lang="ru-RU" sz="2400" dirty="0">
                <a:latin typeface="+mj-lt"/>
              </a:rPr>
              <a:t/>
            </a:r>
            <a:br>
              <a:rPr lang="ru-RU" sz="2400" dirty="0">
                <a:latin typeface="+mj-lt"/>
              </a:rPr>
            </a:br>
            <a:endParaRPr lang="ru-RU" sz="2400" dirty="0">
              <a:latin typeface="+mj-lt"/>
            </a:endParaRPr>
          </a:p>
        </p:txBody>
      </p:sp>
      <p:graphicFrame>
        <p:nvGraphicFramePr>
          <p:cNvPr id="3" name="Содержимое 3"/>
          <p:cNvGraphicFramePr>
            <a:graphicFrameLocks noGrp="1"/>
          </p:cNvGraphicFramePr>
          <p:nvPr>
            <p:ph idx="4294967295"/>
            <p:extLst>
              <p:ext uri="{D42A27DB-BD31-4B8C-83A1-F6EECF244321}">
                <p14:modId xmlns:p14="http://schemas.microsoft.com/office/powerpoint/2010/main" val="1036676259"/>
              </p:ext>
            </p:extLst>
          </p:nvPr>
        </p:nvGraphicFramePr>
        <p:xfrm>
          <a:off x="-19472" y="2280320"/>
          <a:ext cx="11420475" cy="64912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123308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0080" y="384492"/>
            <a:ext cx="11521440" cy="297594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001" tIns="64001" rIns="128001" bIns="64001">
            <a:normAutofit/>
            <a:scene3d>
              <a:camera prst="orthographicFront"/>
              <a:lightRig rig="soft" dir="t">
                <a:rot lat="0" lon="0" rev="16800000"/>
              </a:lightRig>
            </a:scene3d>
            <a:sp3d prstMaterial="softEdge">
              <a:bevelT w="38100" h="38100"/>
            </a:sp3d>
          </a:bodyPr>
          <a:lstStyle/>
          <a:p>
            <a:pPr algn="ctr" defTabSz="914290" eaLnBrk="1" fontAlgn="auto" hangingPunct="1">
              <a:spcAft>
                <a:spcPts val="0"/>
              </a:spcAft>
              <a:defRPr/>
            </a:pPr>
            <a:r>
              <a:rPr lang="ru-RU" sz="2400" dirty="0">
                <a:latin typeface="+mj-lt"/>
              </a:rPr>
              <a:t/>
            </a:r>
            <a:br>
              <a:rPr lang="ru-RU" sz="2400" dirty="0">
                <a:latin typeface="+mj-lt"/>
              </a:rPr>
            </a:br>
            <a:r>
              <a:rPr lang="ru-RU" sz="2400" dirty="0">
                <a:latin typeface="+mj-lt"/>
              </a:rPr>
              <a:t/>
            </a:r>
            <a:br>
              <a:rPr lang="ru-RU" sz="2400" dirty="0">
                <a:latin typeface="+mj-lt"/>
              </a:rPr>
            </a:br>
            <a:r>
              <a:rPr lang="ru-RU" sz="2400" dirty="0">
                <a:solidFill>
                  <a:schemeClr val="accent2"/>
                </a:solidFill>
                <a:latin typeface="+mj-lt"/>
              </a:rPr>
              <a:t>Распределение бюджетных ассигнований</a:t>
            </a:r>
            <a:br>
              <a:rPr lang="ru-RU" sz="2400" dirty="0">
                <a:solidFill>
                  <a:schemeClr val="accent2"/>
                </a:solidFill>
                <a:latin typeface="+mj-lt"/>
              </a:rPr>
            </a:br>
            <a:r>
              <a:rPr lang="ru-RU" sz="2400" dirty="0">
                <a:solidFill>
                  <a:schemeClr val="accent2"/>
                </a:solidFill>
                <a:latin typeface="+mj-lt"/>
              </a:rPr>
              <a:t>	по муниципальным программам Майорского сельского поселения</a:t>
            </a:r>
            <a:br>
              <a:rPr lang="ru-RU" sz="2400" dirty="0">
                <a:solidFill>
                  <a:schemeClr val="accent2"/>
                </a:solidFill>
                <a:latin typeface="+mj-lt"/>
              </a:rPr>
            </a:br>
            <a:r>
              <a:rPr lang="ru-RU" sz="2400" dirty="0">
                <a:solidFill>
                  <a:schemeClr val="accent2"/>
                </a:solidFill>
                <a:latin typeface="+mj-lt"/>
              </a:rPr>
              <a:t> Орловского района на </a:t>
            </a:r>
            <a:r>
              <a:rPr lang="ru-RU" sz="2400" dirty="0" smtClean="0">
                <a:solidFill>
                  <a:schemeClr val="accent2"/>
                </a:solidFill>
                <a:latin typeface="+mj-lt"/>
              </a:rPr>
              <a:t>2018 </a:t>
            </a:r>
            <a:r>
              <a:rPr lang="ru-RU" sz="2400" dirty="0">
                <a:solidFill>
                  <a:schemeClr val="accent2"/>
                </a:solidFill>
                <a:latin typeface="+mj-lt"/>
              </a:rPr>
              <a:t>год</a:t>
            </a:r>
            <a:br>
              <a:rPr lang="ru-RU" sz="2400" dirty="0">
                <a:solidFill>
                  <a:schemeClr val="accent2"/>
                </a:solidFill>
                <a:latin typeface="+mj-lt"/>
              </a:rPr>
            </a:br>
            <a:r>
              <a:rPr lang="ru-RU" sz="2400" dirty="0">
                <a:solidFill>
                  <a:schemeClr val="accent2"/>
                </a:solidFill>
                <a:latin typeface="+mj-lt"/>
              </a:rPr>
              <a:t> </a:t>
            </a:r>
            <a:r>
              <a:rPr lang="ru-RU" sz="2400" dirty="0">
                <a:latin typeface="+mj-lt"/>
              </a:rPr>
              <a:t/>
            </a:r>
            <a:br>
              <a:rPr lang="ru-RU" sz="2400" dirty="0">
                <a:latin typeface="+mj-lt"/>
              </a:rPr>
            </a:br>
            <a:endParaRPr lang="ru-RU" sz="2400" dirty="0">
              <a:latin typeface="+mj-lt"/>
            </a:endParaRPr>
          </a:p>
        </p:txBody>
      </p:sp>
      <p:sp>
        <p:nvSpPr>
          <p:cNvPr id="8195" name="Содержимое 2"/>
          <p:cNvSpPr>
            <a:spLocks noGrp="1"/>
          </p:cNvSpPr>
          <p:nvPr>
            <p:ph type="body" idx="1"/>
          </p:nvPr>
        </p:nvSpPr>
        <p:spPr>
          <a:xfrm>
            <a:off x="639764" y="4152528"/>
            <a:ext cx="11306175" cy="4751760"/>
          </a:xfrm>
        </p:spPr>
        <p:txBody>
          <a:bodyPr/>
          <a:lstStyle/>
          <a:p>
            <a:pPr eaLnBrk="1" hangingPunct="1"/>
            <a:r>
              <a:rPr lang="ru-RU" altLang="ru-RU" sz="2200" dirty="0">
                <a:latin typeface="Times New Roman" pitchFamily="18" charset="0"/>
              </a:rPr>
              <a:t>Обеспечение общественного порядка и противодействие преступности     8,0</a:t>
            </a:r>
          </a:p>
          <a:p>
            <a:pPr eaLnBrk="1" hangingPunct="1"/>
            <a:r>
              <a:rPr lang="ru-RU" altLang="ru-RU" sz="2200" dirty="0">
                <a:latin typeface="Times New Roman" pitchFamily="18" charset="0"/>
              </a:rPr>
              <a:t>Защита населения и территории от чрезвычайных ситуаций, обеспечение пожарной  безопасности и безопасности людей на водных объектах  	    </a:t>
            </a:r>
            <a:r>
              <a:rPr lang="ru-RU" altLang="ru-RU" sz="2200" dirty="0" smtClean="0">
                <a:latin typeface="Times New Roman" pitchFamily="18" charset="0"/>
              </a:rPr>
              <a:t>14,0</a:t>
            </a:r>
            <a:endParaRPr lang="ru-RU" altLang="ru-RU" sz="2200" dirty="0">
              <a:latin typeface="Times New Roman" pitchFamily="18" charset="0"/>
            </a:endParaRPr>
          </a:p>
          <a:p>
            <a:pPr eaLnBrk="1" hangingPunct="1"/>
            <a:r>
              <a:rPr lang="ru-RU" altLang="ru-RU" sz="2200" dirty="0">
                <a:latin typeface="Times New Roman" pitchFamily="18" charset="0"/>
              </a:rPr>
              <a:t>Развитие культуры и туризма         </a:t>
            </a:r>
            <a:r>
              <a:rPr lang="ru-RU" altLang="ru-RU" sz="2200" dirty="0" smtClean="0">
                <a:latin typeface="Times New Roman" pitchFamily="18" charset="0"/>
              </a:rPr>
              <a:t>1863,3</a:t>
            </a:r>
            <a:endParaRPr lang="ru-RU" altLang="ru-RU" sz="2200" dirty="0">
              <a:latin typeface="Times New Roman" pitchFamily="18" charset="0"/>
            </a:endParaRPr>
          </a:p>
          <a:p>
            <a:pPr eaLnBrk="1" hangingPunct="1"/>
            <a:r>
              <a:rPr lang="ru-RU" altLang="ru-RU" sz="2200" dirty="0">
                <a:latin typeface="Times New Roman" pitchFamily="18" charset="0"/>
              </a:rPr>
              <a:t>Охрана окружающей среды и рациональное природопользование   </a:t>
            </a:r>
            <a:r>
              <a:rPr lang="ru-RU" altLang="ru-RU" sz="2200" dirty="0" smtClean="0">
                <a:latin typeface="Times New Roman" pitchFamily="18" charset="0"/>
              </a:rPr>
              <a:t>65,0</a:t>
            </a:r>
            <a:endParaRPr lang="ru-RU" altLang="ru-RU" sz="2200" dirty="0">
              <a:latin typeface="Times New Roman" pitchFamily="18" charset="0"/>
            </a:endParaRPr>
          </a:p>
          <a:p>
            <a:pPr eaLnBrk="1" hangingPunct="1"/>
            <a:r>
              <a:rPr lang="ru-RU" altLang="ru-RU" sz="2200" dirty="0">
                <a:latin typeface="Times New Roman" pitchFamily="18" charset="0"/>
              </a:rPr>
              <a:t>Развитие физической культуры и спорта 	</a:t>
            </a:r>
            <a:r>
              <a:rPr lang="ru-RU" altLang="ru-RU" sz="2200" dirty="0" smtClean="0">
                <a:latin typeface="Times New Roman" pitchFamily="18" charset="0"/>
              </a:rPr>
              <a:t>25,0</a:t>
            </a:r>
            <a:endParaRPr lang="ru-RU" altLang="ru-RU" sz="2200" dirty="0">
              <a:latin typeface="Times New Roman" pitchFamily="18" charset="0"/>
            </a:endParaRPr>
          </a:p>
          <a:p>
            <a:pPr eaLnBrk="1" hangingPunct="1"/>
            <a:r>
              <a:rPr lang="ru-RU" altLang="ru-RU" sz="2200" dirty="0">
                <a:latin typeface="Times New Roman" pitchFamily="18" charset="0"/>
              </a:rPr>
              <a:t>Эффективное управление муниципальными финансами 	 </a:t>
            </a:r>
            <a:r>
              <a:rPr lang="ru-RU" altLang="ru-RU" sz="2200" dirty="0" smtClean="0">
                <a:latin typeface="Times New Roman" pitchFamily="18" charset="0"/>
              </a:rPr>
              <a:t>3888,2</a:t>
            </a:r>
            <a:endParaRPr lang="ru-RU" altLang="ru-RU" sz="2200" dirty="0">
              <a:latin typeface="Times New Roman" pitchFamily="18" charset="0"/>
            </a:endParaRPr>
          </a:p>
          <a:p>
            <a:pPr eaLnBrk="1" hangingPunct="1"/>
            <a:r>
              <a:rPr lang="ru-RU" altLang="ru-RU" sz="2200" dirty="0">
                <a:latin typeface="Times New Roman" pitchFamily="18" charset="0"/>
              </a:rPr>
              <a:t>Коммунальное хозяйство                                                	</a:t>
            </a:r>
            <a:r>
              <a:rPr lang="ru-RU" altLang="ru-RU" sz="2200" dirty="0" smtClean="0">
                <a:latin typeface="Times New Roman" pitchFamily="18" charset="0"/>
              </a:rPr>
              <a:t>591,6</a:t>
            </a:r>
            <a:endParaRPr lang="ru-RU" altLang="ru-RU" sz="2200" dirty="0">
              <a:latin typeface="Times New Roman" pitchFamily="18" charset="0"/>
            </a:endParaRPr>
          </a:p>
          <a:p>
            <a:pPr eaLnBrk="1" hangingPunct="1"/>
            <a:r>
              <a:rPr lang="ru-RU" altLang="ru-RU" sz="2200" dirty="0">
                <a:latin typeface="Times New Roman" pitchFamily="18" charset="0"/>
              </a:rPr>
              <a:t>Социальная поддержка граждан     </a:t>
            </a:r>
            <a:r>
              <a:rPr lang="ru-RU" altLang="ru-RU" sz="2200" dirty="0" smtClean="0">
                <a:latin typeface="Times New Roman" pitchFamily="18" charset="0"/>
              </a:rPr>
              <a:t>57,7</a:t>
            </a:r>
            <a:endParaRPr lang="ru-RU" altLang="ru-RU" sz="2200" dirty="0">
              <a:latin typeface="Times New Roman" pitchFamily="18" charset="0"/>
            </a:endParaRPr>
          </a:p>
          <a:p>
            <a:pPr eaLnBrk="1" hangingPunct="1"/>
            <a:endParaRPr lang="ru-RU" altLang="ru-RU" sz="2100" dirty="0">
              <a:latin typeface="Times New Roman" pitchFamily="18" charset="0"/>
            </a:endParaRPr>
          </a:p>
          <a:p>
            <a:pPr eaLnBrk="1" hangingPunct="1"/>
            <a:endParaRPr lang="ru-RU" altLang="ru-RU" sz="2700" dirty="0">
              <a:latin typeface="Times New Roman" pitchFamily="18" charset="0"/>
            </a:endParaRPr>
          </a:p>
          <a:p>
            <a:pPr eaLnBrk="1" hangingPunct="1"/>
            <a:endParaRPr lang="ru-RU" altLang="ru-RU" sz="2700" dirty="0">
              <a:latin typeface="Times New Roman" pitchFamily="18" charset="0"/>
            </a:endParaRPr>
          </a:p>
          <a:p>
            <a:pPr eaLnBrk="1" hangingPunct="1"/>
            <a:endParaRPr lang="ru-RU" altLang="ru-RU" sz="2700" dirty="0">
              <a:latin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0080" y="384493"/>
            <a:ext cx="11521440" cy="2201529"/>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001" tIns="64001" rIns="128001" bIns="64001">
            <a:normAutofit fontScale="90000"/>
            <a:scene3d>
              <a:camera prst="orthographicFront"/>
              <a:lightRig rig="soft" dir="t">
                <a:rot lat="0" lon="0" rev="16800000"/>
              </a:lightRig>
            </a:scene3d>
            <a:sp3d prstMaterial="softEdge">
              <a:bevelT w="38100" h="38100"/>
            </a:sp3d>
          </a:bodyPr>
          <a:lstStyle/>
          <a:p>
            <a:pPr algn="ctr" defTabSz="914290" eaLnBrk="1" fontAlgn="auto" hangingPunct="1">
              <a:spcAft>
                <a:spcPts val="0"/>
              </a:spcAft>
              <a:defRPr/>
            </a:pPr>
            <a:r>
              <a:rPr lang="ru-RU" sz="2400" dirty="0">
                <a:solidFill>
                  <a:schemeClr val="accent2"/>
                </a:solidFill>
                <a:latin typeface="+mj-lt"/>
              </a:rPr>
              <a:t> </a:t>
            </a:r>
            <a:br>
              <a:rPr lang="ru-RU" sz="2400" dirty="0">
                <a:solidFill>
                  <a:schemeClr val="accent2"/>
                </a:solidFill>
                <a:latin typeface="+mj-lt"/>
              </a:rPr>
            </a:br>
            <a:r>
              <a:rPr lang="ru-RU" sz="2400" dirty="0">
                <a:solidFill>
                  <a:schemeClr val="accent2"/>
                </a:solidFill>
                <a:latin typeface="+mj-lt"/>
              </a:rPr>
              <a:t>Иные межбюджетные трансферты,  передаваемые из бюджета Майорского сельского поселения  </a:t>
            </a:r>
            <a:br>
              <a:rPr lang="ru-RU" sz="2400" dirty="0">
                <a:solidFill>
                  <a:schemeClr val="accent2"/>
                </a:solidFill>
                <a:latin typeface="+mj-lt"/>
              </a:rPr>
            </a:br>
            <a:r>
              <a:rPr lang="ru-RU" sz="2400" dirty="0">
                <a:solidFill>
                  <a:schemeClr val="accent2"/>
                </a:solidFill>
                <a:latin typeface="+mj-lt"/>
              </a:rPr>
              <a:t>Орловского района в бюджет Орловского района  и  направляемых  на  финансирование</a:t>
            </a:r>
            <a:br>
              <a:rPr lang="ru-RU" sz="2400" dirty="0">
                <a:solidFill>
                  <a:schemeClr val="accent2"/>
                </a:solidFill>
                <a:latin typeface="+mj-lt"/>
              </a:rPr>
            </a:br>
            <a:r>
              <a:rPr lang="ru-RU" sz="2400" dirty="0">
                <a:solidFill>
                  <a:schemeClr val="accent2"/>
                </a:solidFill>
                <a:latin typeface="+mj-lt"/>
              </a:rPr>
              <a:t> расходов, связанных с осуществлением части полномочий органов местного самоуправления на </a:t>
            </a:r>
            <a:r>
              <a:rPr lang="ru-RU" sz="2400" dirty="0" smtClean="0">
                <a:solidFill>
                  <a:schemeClr val="accent2"/>
                </a:solidFill>
                <a:latin typeface="+mj-lt"/>
              </a:rPr>
              <a:t>2018-2020 </a:t>
            </a:r>
            <a:r>
              <a:rPr lang="ru-RU" sz="2400" dirty="0">
                <a:solidFill>
                  <a:schemeClr val="accent2"/>
                </a:solidFill>
                <a:latin typeface="+mj-lt"/>
              </a:rPr>
              <a:t>год</a:t>
            </a:r>
            <a:br>
              <a:rPr lang="ru-RU" sz="2400" dirty="0">
                <a:solidFill>
                  <a:schemeClr val="accent2"/>
                </a:solidFill>
                <a:latin typeface="+mj-lt"/>
              </a:rPr>
            </a:br>
            <a:endParaRPr lang="ru-RU" sz="2400" dirty="0">
              <a:solidFill>
                <a:schemeClr val="accent2"/>
              </a:solidFill>
              <a:latin typeface="+mj-lt"/>
            </a:endParaRPr>
          </a:p>
        </p:txBody>
      </p:sp>
      <p:graphicFrame>
        <p:nvGraphicFramePr>
          <p:cNvPr id="3" name="Содержимое 3"/>
          <p:cNvGraphicFramePr>
            <a:graphicFrameLocks noGrp="1"/>
          </p:cNvGraphicFramePr>
          <p:nvPr>
            <p:ph idx="4294967295"/>
            <p:extLst>
              <p:ext uri="{D42A27DB-BD31-4B8C-83A1-F6EECF244321}">
                <p14:modId xmlns:p14="http://schemas.microsoft.com/office/powerpoint/2010/main" val="4077465332"/>
              </p:ext>
            </p:extLst>
          </p:nvPr>
        </p:nvGraphicFramePr>
        <p:xfrm>
          <a:off x="0" y="2994025"/>
          <a:ext cx="11420475" cy="57880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0080" y="384488"/>
            <a:ext cx="11521440" cy="241426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001" tIns="64001" rIns="128001" bIns="64001">
            <a:normAutofit/>
            <a:scene3d>
              <a:camera prst="orthographicFront"/>
              <a:lightRig rig="soft" dir="t">
                <a:rot lat="0" lon="0" rev="16800000"/>
              </a:lightRig>
            </a:scene3d>
            <a:sp3d prstMaterial="softEdge">
              <a:bevelT w="38100" h="38100"/>
            </a:sp3d>
          </a:bodyPr>
          <a:lstStyle/>
          <a:p>
            <a:pPr algn="ctr" defTabSz="914290" eaLnBrk="1" fontAlgn="auto" hangingPunct="1">
              <a:spcAft>
                <a:spcPts val="0"/>
              </a:spcAft>
              <a:defRPr/>
            </a:pPr>
            <a:r>
              <a:rPr lang="ru-RU" sz="2400" dirty="0">
                <a:solidFill>
                  <a:schemeClr val="accent2"/>
                </a:solidFill>
                <a:latin typeface="+mj-lt"/>
              </a:rPr>
              <a:t>Распределение субвенций бюджету Майорского сельского поселения Орловского района </a:t>
            </a:r>
            <a:br>
              <a:rPr lang="ru-RU" sz="2400" dirty="0">
                <a:solidFill>
                  <a:schemeClr val="accent2"/>
                </a:solidFill>
                <a:latin typeface="+mj-lt"/>
              </a:rPr>
            </a:br>
            <a:r>
              <a:rPr lang="ru-RU" sz="2400" dirty="0">
                <a:solidFill>
                  <a:schemeClr val="accent2"/>
                </a:solidFill>
                <a:latin typeface="+mj-lt"/>
              </a:rPr>
              <a:t>из Фонда компенсаций областного бюджета на </a:t>
            </a:r>
            <a:r>
              <a:rPr lang="ru-RU" sz="2400" dirty="0" smtClean="0">
                <a:solidFill>
                  <a:schemeClr val="accent2"/>
                </a:solidFill>
                <a:latin typeface="+mj-lt"/>
              </a:rPr>
              <a:t>2018 </a:t>
            </a:r>
            <a:r>
              <a:rPr lang="ru-RU" sz="2400" dirty="0">
                <a:solidFill>
                  <a:schemeClr val="accent2"/>
                </a:solidFill>
                <a:latin typeface="+mj-lt"/>
              </a:rPr>
              <a:t>год и плановый период </a:t>
            </a:r>
            <a:r>
              <a:rPr lang="ru-RU" sz="2400" dirty="0" smtClean="0">
                <a:solidFill>
                  <a:schemeClr val="accent2"/>
                </a:solidFill>
                <a:latin typeface="+mj-lt"/>
              </a:rPr>
              <a:t>2019 </a:t>
            </a:r>
            <a:r>
              <a:rPr lang="ru-RU" sz="2400" dirty="0">
                <a:solidFill>
                  <a:schemeClr val="accent2"/>
                </a:solidFill>
                <a:latin typeface="+mj-lt"/>
              </a:rPr>
              <a:t>и </a:t>
            </a:r>
            <a:r>
              <a:rPr lang="ru-RU" sz="2400" dirty="0" smtClean="0">
                <a:solidFill>
                  <a:schemeClr val="accent2"/>
                </a:solidFill>
                <a:latin typeface="+mj-lt"/>
              </a:rPr>
              <a:t>2020 </a:t>
            </a:r>
            <a:r>
              <a:rPr lang="ru-RU" sz="2400" dirty="0">
                <a:solidFill>
                  <a:schemeClr val="accent2"/>
                </a:solidFill>
                <a:latin typeface="+mj-lt"/>
              </a:rPr>
              <a:t>годов</a:t>
            </a:r>
            <a:br>
              <a:rPr lang="ru-RU" sz="2400" dirty="0">
                <a:solidFill>
                  <a:schemeClr val="accent2"/>
                </a:solidFill>
                <a:latin typeface="+mj-lt"/>
              </a:rPr>
            </a:br>
            <a:endParaRPr lang="ru-RU" sz="2400" dirty="0">
              <a:solidFill>
                <a:schemeClr val="accent2"/>
              </a:solidFill>
              <a:latin typeface="+mj-lt"/>
            </a:endParaRPr>
          </a:p>
        </p:txBody>
      </p:sp>
      <p:graphicFrame>
        <p:nvGraphicFramePr>
          <p:cNvPr id="4" name="Содержимое 3"/>
          <p:cNvGraphicFramePr>
            <a:graphicFrameLocks noGrp="1"/>
          </p:cNvGraphicFramePr>
          <p:nvPr>
            <p:ph idx="4294967295"/>
            <p:extLst>
              <p:ext uri="{D42A27DB-BD31-4B8C-83A1-F6EECF244321}">
                <p14:modId xmlns:p14="http://schemas.microsoft.com/office/powerpoint/2010/main" val="2868651928"/>
              </p:ext>
            </p:extLst>
          </p:nvPr>
        </p:nvGraphicFramePr>
        <p:xfrm>
          <a:off x="0" y="2798763"/>
          <a:ext cx="11522075" cy="60340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0080" y="384492"/>
            <a:ext cx="11521440" cy="227296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001" tIns="64001" rIns="128001" bIns="64001">
            <a:normAutofit fontScale="90000"/>
            <a:scene3d>
              <a:camera prst="orthographicFront"/>
              <a:lightRig rig="soft" dir="t">
                <a:rot lat="0" lon="0" rev="16800000"/>
              </a:lightRig>
            </a:scene3d>
            <a:sp3d prstMaterial="softEdge">
              <a:bevelT w="38100" h="38100"/>
            </a:sp3d>
          </a:bodyPr>
          <a:lstStyle/>
          <a:p>
            <a:pPr algn="ctr" defTabSz="914290" eaLnBrk="1" fontAlgn="auto" hangingPunct="1">
              <a:spcAft>
                <a:spcPts val="0"/>
              </a:spcAft>
              <a:defRPr/>
            </a:pPr>
            <a:r>
              <a:rPr lang="ru-RU" sz="2400" dirty="0">
                <a:solidFill>
                  <a:schemeClr val="accent2"/>
                </a:solidFill>
                <a:latin typeface="+mj-lt"/>
              </a:rPr>
              <a:t>Распределение иных межбюджетных трансфертов бюджету Майорского сельского поселения Орловского района для </a:t>
            </a:r>
            <a:r>
              <a:rPr lang="ru-RU" sz="2400" dirty="0" err="1">
                <a:solidFill>
                  <a:schemeClr val="accent2"/>
                </a:solidFill>
                <a:latin typeface="+mj-lt"/>
              </a:rPr>
              <a:t>софинансирования</a:t>
            </a:r>
            <a:r>
              <a:rPr lang="ru-RU" sz="2400" dirty="0">
                <a:solidFill>
                  <a:schemeClr val="accent2"/>
                </a:solidFill>
                <a:latin typeface="+mj-lt"/>
              </a:rPr>
              <a:t> расходных обязательств, возникающих при выполнении полномочий органов местного самоуправления по </a:t>
            </a:r>
            <a:br>
              <a:rPr lang="ru-RU" sz="2400" dirty="0">
                <a:solidFill>
                  <a:schemeClr val="accent2"/>
                </a:solidFill>
                <a:latin typeface="+mj-lt"/>
              </a:rPr>
            </a:br>
            <a:r>
              <a:rPr lang="ru-RU" sz="2400" dirty="0">
                <a:solidFill>
                  <a:schemeClr val="accent2"/>
                </a:solidFill>
                <a:latin typeface="+mj-lt"/>
              </a:rPr>
              <a:t>вопросам местного значения на 2019 год  за счет субсидий областного бюджета</a:t>
            </a:r>
            <a:br>
              <a:rPr lang="ru-RU" sz="2400" dirty="0">
                <a:solidFill>
                  <a:schemeClr val="accent2"/>
                </a:solidFill>
                <a:latin typeface="+mj-lt"/>
              </a:rPr>
            </a:br>
            <a:r>
              <a:rPr lang="ru-RU" sz="2400" dirty="0">
                <a:solidFill>
                  <a:schemeClr val="accent2"/>
                </a:solidFill>
                <a:latin typeface="+mj-lt"/>
              </a:rPr>
              <a:t> (с долей местного бюджета</a:t>
            </a:r>
            <a:endParaRPr lang="ru-RU" sz="2400" dirty="0">
              <a:solidFill>
                <a:schemeClr val="accent2"/>
              </a:solidFill>
              <a:latin typeface="+mj-lt"/>
            </a:endParaRPr>
          </a:p>
        </p:txBody>
      </p:sp>
      <p:graphicFrame>
        <p:nvGraphicFramePr>
          <p:cNvPr id="5" name="Содержимое 4"/>
          <p:cNvGraphicFramePr>
            <a:graphicFrameLocks noGrp="1"/>
          </p:cNvGraphicFramePr>
          <p:nvPr>
            <p:ph idx="4294967295"/>
            <p:extLst>
              <p:ext uri="{D42A27DB-BD31-4B8C-83A1-F6EECF244321}">
                <p14:modId xmlns:p14="http://schemas.microsoft.com/office/powerpoint/2010/main" val="1129686100"/>
              </p:ext>
            </p:extLst>
          </p:nvPr>
        </p:nvGraphicFramePr>
        <p:xfrm>
          <a:off x="712168" y="2784376"/>
          <a:ext cx="11522075" cy="65928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88232" y="696144"/>
            <a:ext cx="9921240" cy="2560320"/>
          </a:xfrm>
        </p:spPr>
        <p:txBody>
          <a:bodyPr/>
          <a:lstStyle/>
          <a:p>
            <a:pPr algn="ctr"/>
            <a:r>
              <a:rPr lang="ru-RU" sz="2200" dirty="0">
                <a:solidFill>
                  <a:srgbClr val="9CB084"/>
                </a:solidFill>
              </a:rPr>
              <a:t>Распределение иных межбюджетных трансфертов бюджету Майорского сельского поселения Орловского района для </a:t>
            </a:r>
            <a:r>
              <a:rPr lang="ru-RU" sz="2200" dirty="0" err="1">
                <a:solidFill>
                  <a:srgbClr val="9CB084"/>
                </a:solidFill>
              </a:rPr>
              <a:t>софинансирования</a:t>
            </a:r>
            <a:r>
              <a:rPr lang="ru-RU" sz="2200" dirty="0">
                <a:solidFill>
                  <a:srgbClr val="9CB084"/>
                </a:solidFill>
              </a:rPr>
              <a:t> расходных обязательств, возникающих при выполнении полномочий органов местного самоуправления по </a:t>
            </a:r>
            <a:br>
              <a:rPr lang="ru-RU" sz="2200" dirty="0">
                <a:solidFill>
                  <a:srgbClr val="9CB084"/>
                </a:solidFill>
              </a:rPr>
            </a:br>
            <a:r>
              <a:rPr lang="ru-RU" sz="2200" dirty="0">
                <a:solidFill>
                  <a:srgbClr val="9CB084"/>
                </a:solidFill>
              </a:rPr>
              <a:t>вопросам местного значения на </a:t>
            </a:r>
            <a:r>
              <a:rPr lang="ru-RU" sz="2200" dirty="0" smtClean="0">
                <a:solidFill>
                  <a:srgbClr val="9CB084"/>
                </a:solidFill>
              </a:rPr>
              <a:t>2018 - 2020 </a:t>
            </a:r>
            <a:r>
              <a:rPr lang="ru-RU" sz="2200" dirty="0">
                <a:solidFill>
                  <a:srgbClr val="9CB084"/>
                </a:solidFill>
              </a:rPr>
              <a:t>год  за счет субсидий областного бюджета</a:t>
            </a:r>
            <a:br>
              <a:rPr lang="ru-RU" sz="2200" dirty="0">
                <a:solidFill>
                  <a:srgbClr val="9CB084"/>
                </a:solidFill>
              </a:rPr>
            </a:br>
            <a:r>
              <a:rPr lang="ru-RU" sz="2200" dirty="0">
                <a:solidFill>
                  <a:srgbClr val="9CB084"/>
                </a:solidFill>
              </a:rPr>
              <a:t> (с долей местного бюджет</a:t>
            </a: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4285077101"/>
              </p:ext>
            </p:extLst>
          </p:nvPr>
        </p:nvGraphicFramePr>
        <p:xfrm>
          <a:off x="928191" y="3720478"/>
          <a:ext cx="10873208" cy="5328593"/>
        </p:xfrm>
        <a:graphic>
          <a:graphicData uri="http://schemas.openxmlformats.org/drawingml/2006/table">
            <a:tbl>
              <a:tblPr/>
              <a:tblGrid>
                <a:gridCol w="5300698"/>
                <a:gridCol w="2763296"/>
                <a:gridCol w="1427196"/>
                <a:gridCol w="1382018"/>
              </a:tblGrid>
              <a:tr h="259883">
                <a:tc rowSpan="2">
                  <a:txBody>
                    <a:bodyPr/>
                    <a:lstStyle/>
                    <a:p>
                      <a:pPr algn="ctr">
                        <a:spcAft>
                          <a:spcPts val="0"/>
                        </a:spcAft>
                      </a:pPr>
                      <a:r>
                        <a:rPr lang="ru-RU" sz="1600" b="1" dirty="0">
                          <a:effectLst/>
                          <a:latin typeface="Times New Roman"/>
                          <a:ea typeface="Times New Roman"/>
                        </a:rPr>
                        <a:t>Наименование сельского поселения</a:t>
                      </a:r>
                      <a:endParaRPr lang="ru-RU" sz="16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ru-RU" sz="1600" b="1" dirty="0">
                          <a:effectLst/>
                          <a:latin typeface="Times New Roman"/>
                          <a:ea typeface="Times New Roman"/>
                        </a:rPr>
                        <a:t>Всего </a:t>
                      </a:r>
                      <a:endParaRPr lang="ru-RU" sz="1600" dirty="0">
                        <a:effectLst/>
                        <a:latin typeface="Times New Roman"/>
                        <a:ea typeface="Times New Roman"/>
                      </a:endParaRPr>
                    </a:p>
                    <a:p>
                      <a:pPr algn="ctr">
                        <a:spcAft>
                          <a:spcPts val="0"/>
                        </a:spcAft>
                      </a:pPr>
                      <a:r>
                        <a:rPr lang="ru-RU" sz="1600" b="1" dirty="0">
                          <a:effectLst/>
                          <a:latin typeface="Times New Roman"/>
                          <a:ea typeface="Times New Roman"/>
                        </a:rPr>
                        <a:t>на  год </a:t>
                      </a:r>
                      <a:endParaRPr lang="ru-RU" sz="1600" dirty="0">
                        <a:effectLst/>
                        <a:latin typeface="Times New Roman"/>
                        <a:ea typeface="Times New Roman"/>
                      </a:endParaRPr>
                    </a:p>
                    <a:p>
                      <a:pPr algn="ctr">
                        <a:spcAft>
                          <a:spcPts val="0"/>
                        </a:spcAft>
                      </a:pPr>
                      <a:r>
                        <a:rPr lang="ru-RU" sz="1600" b="1" dirty="0">
                          <a:effectLst/>
                          <a:latin typeface="Times New Roman"/>
                          <a:ea typeface="Times New Roman"/>
                        </a:rPr>
                        <a:t> </a:t>
                      </a:r>
                      <a:endParaRPr lang="ru-RU" sz="16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ru-RU" sz="1200" b="1">
                          <a:effectLst/>
                          <a:latin typeface="Times New Roman"/>
                          <a:ea typeface="Times New Roman"/>
                        </a:rPr>
                        <a:t>                                     в том числе:</a:t>
                      </a:r>
                      <a:endParaRPr lang="ru-RU"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813822">
                <a:tc vMerge="1">
                  <a:txBody>
                    <a:bodyPr/>
                    <a:lstStyle/>
                    <a:p>
                      <a:endParaRPr lang="ru-RU"/>
                    </a:p>
                  </a:txBody>
                  <a:tcPr/>
                </a:tc>
                <a:tc vMerge="1">
                  <a:txBody>
                    <a:bodyPr/>
                    <a:lstStyle/>
                    <a:p>
                      <a:endParaRPr lang="ru-RU"/>
                    </a:p>
                  </a:txBody>
                  <a:tcPr/>
                </a:tc>
                <a:tc>
                  <a:txBody>
                    <a:bodyPr/>
                    <a:lstStyle/>
                    <a:p>
                      <a:pPr algn="ctr">
                        <a:spcAft>
                          <a:spcPts val="0"/>
                        </a:spcAft>
                      </a:pPr>
                      <a:r>
                        <a:rPr lang="ru-RU" sz="1600" b="1">
                          <a:effectLst/>
                          <a:latin typeface="Times New Roman"/>
                          <a:ea typeface="Times New Roman"/>
                        </a:rPr>
                        <a:t> Областные </a:t>
                      </a:r>
                      <a:endParaRPr lang="ru-RU" sz="1600">
                        <a:effectLst/>
                        <a:latin typeface="Times New Roman"/>
                        <a:ea typeface="Times New Roman"/>
                      </a:endParaRPr>
                    </a:p>
                    <a:p>
                      <a:pPr algn="ctr">
                        <a:spcAft>
                          <a:spcPts val="0"/>
                        </a:spcAft>
                      </a:pPr>
                      <a:r>
                        <a:rPr lang="ru-RU" sz="1600" b="1">
                          <a:effectLst/>
                          <a:latin typeface="Times New Roman"/>
                          <a:ea typeface="Times New Roman"/>
                        </a:rPr>
                        <a:t>95,4%</a:t>
                      </a:r>
                      <a:endParaRPr lang="ru-RU" sz="1600">
                        <a:effectLst/>
                        <a:latin typeface="Times New Roman"/>
                        <a:ea typeface="Times New Roman"/>
                      </a:endParaRPr>
                    </a:p>
                    <a:p>
                      <a:pPr algn="ctr">
                        <a:spcAft>
                          <a:spcPts val="0"/>
                        </a:spcAft>
                      </a:pPr>
                      <a:r>
                        <a:rPr lang="ru-RU" sz="1600" b="1">
                          <a:effectLst/>
                          <a:latin typeface="Times New Roman"/>
                          <a:ea typeface="Times New Roman"/>
                        </a:rPr>
                        <a:t> </a:t>
                      </a:r>
                      <a:endParaRPr lang="ru-RU" sz="16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1">
                          <a:effectLst/>
                          <a:latin typeface="Times New Roman"/>
                          <a:ea typeface="Times New Roman"/>
                        </a:rPr>
                        <a:t> Местный бюджет</a:t>
                      </a:r>
                      <a:endParaRPr lang="ru-RU" sz="1600">
                        <a:effectLst/>
                        <a:latin typeface="Times New Roman"/>
                        <a:ea typeface="Times New Roman"/>
                      </a:endParaRPr>
                    </a:p>
                    <a:p>
                      <a:pPr algn="ctr">
                        <a:spcAft>
                          <a:spcPts val="0"/>
                        </a:spcAft>
                      </a:pPr>
                      <a:r>
                        <a:rPr lang="ru-RU" sz="1600" b="1">
                          <a:effectLst/>
                          <a:latin typeface="Times New Roman"/>
                          <a:ea typeface="Times New Roman"/>
                        </a:rPr>
                        <a:t>4,6%</a:t>
                      </a:r>
                      <a:endParaRPr lang="ru-RU" sz="16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539">
                <a:tc gridSpan="4">
                  <a:txBody>
                    <a:bodyPr/>
                    <a:lstStyle/>
                    <a:p>
                      <a:pPr algn="ctr">
                        <a:spcAft>
                          <a:spcPts val="0"/>
                        </a:spcAft>
                      </a:pPr>
                      <a:r>
                        <a:rPr lang="ru-RU" sz="1600" b="1" dirty="0">
                          <a:effectLst/>
                          <a:latin typeface="Times New Roman"/>
                          <a:ea typeface="Times New Roman"/>
                        </a:rPr>
                        <a:t>2018 год</a:t>
                      </a:r>
                      <a:endParaRPr lang="ru-RU" sz="16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r>
              <a:tr h="813822">
                <a:tc>
                  <a:txBody>
                    <a:bodyPr/>
                    <a:lstStyle/>
                    <a:p>
                      <a:pPr algn="just">
                        <a:spcAft>
                          <a:spcPts val="0"/>
                        </a:spcAft>
                      </a:pPr>
                      <a:r>
                        <a:rPr lang="ru-RU" sz="1600" dirty="0">
                          <a:effectLst/>
                          <a:latin typeface="Times New Roman"/>
                          <a:ea typeface="Times New Roman"/>
                        </a:rPr>
                        <a:t>1.На повышение заработной платы работникам муниципальных учреждений культуры                                           ПР 0801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dirty="0">
                          <a:effectLst/>
                          <a:latin typeface="Times New Roman"/>
                          <a:ea typeface="Times New Roman"/>
                        </a:rPr>
                        <a:t>347,6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a:effectLst/>
                          <a:latin typeface="Times New Roman"/>
                          <a:ea typeface="Times New Roman"/>
                        </a:rPr>
                        <a:t>331,6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a:effectLst/>
                          <a:latin typeface="Times New Roman"/>
                          <a:ea typeface="Times New Roman"/>
                        </a:rPr>
                        <a:t>16,0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5607">
                <a:tc>
                  <a:txBody>
                    <a:bodyPr/>
                    <a:lstStyle/>
                    <a:p>
                      <a:pPr>
                        <a:spcAft>
                          <a:spcPts val="0"/>
                        </a:spcAft>
                      </a:pPr>
                      <a:r>
                        <a:rPr lang="ru-RU" sz="1600" b="1">
                          <a:effectLst/>
                          <a:latin typeface="Times New Roman"/>
                          <a:ea typeface="Times New Roman"/>
                        </a:rPr>
                        <a:t>ИТОГО 2018 год</a:t>
                      </a:r>
                      <a:endParaRPr lang="ru-RU" sz="16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1" dirty="0">
                          <a:effectLst/>
                          <a:latin typeface="Times New Roman"/>
                          <a:ea typeface="Times New Roman"/>
                        </a:rPr>
                        <a:t>347,6</a:t>
                      </a:r>
                      <a:endParaRPr lang="ru-RU" sz="16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1">
                          <a:effectLst/>
                          <a:latin typeface="Times New Roman"/>
                          <a:ea typeface="Times New Roman"/>
                        </a:rPr>
                        <a:t>331,6</a:t>
                      </a:r>
                      <a:endParaRPr lang="ru-RU" sz="16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1">
                          <a:effectLst/>
                          <a:latin typeface="Times New Roman"/>
                          <a:ea typeface="Times New Roman"/>
                        </a:rPr>
                        <a:t>16,0</a:t>
                      </a:r>
                      <a:endParaRPr lang="ru-RU" sz="16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4247">
                <a:tc gridSpan="4">
                  <a:txBody>
                    <a:bodyPr/>
                    <a:lstStyle/>
                    <a:p>
                      <a:pPr algn="ctr">
                        <a:spcAft>
                          <a:spcPts val="0"/>
                        </a:spcAft>
                      </a:pPr>
                      <a:r>
                        <a:rPr lang="ru-RU" sz="1600" b="1" dirty="0">
                          <a:effectLst/>
                          <a:latin typeface="Times New Roman"/>
                          <a:ea typeface="Times New Roman"/>
                        </a:rPr>
                        <a:t>2019 год</a:t>
                      </a:r>
                      <a:endParaRPr lang="ru-RU" sz="16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r>
              <a:tr h="813822">
                <a:tc>
                  <a:txBody>
                    <a:bodyPr/>
                    <a:lstStyle/>
                    <a:p>
                      <a:pPr>
                        <a:spcAft>
                          <a:spcPts val="0"/>
                        </a:spcAft>
                      </a:pPr>
                      <a:r>
                        <a:rPr lang="ru-RU" sz="1600" dirty="0" smtClean="0">
                          <a:effectLst/>
                          <a:latin typeface="Times New Roman"/>
                          <a:ea typeface="Times New Roman"/>
                        </a:rPr>
                        <a:t>1.На </a:t>
                      </a:r>
                      <a:r>
                        <a:rPr lang="ru-RU" sz="1600" dirty="0">
                          <a:effectLst/>
                          <a:latin typeface="Times New Roman"/>
                          <a:ea typeface="Times New Roman"/>
                        </a:rPr>
                        <a:t>повышение заработной платы работникам муниципальных учреждений культуры                                           ПР 0801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dirty="0">
                          <a:effectLst/>
                          <a:latin typeface="Times New Roman"/>
                          <a:ea typeface="Times New Roman"/>
                        </a:rPr>
                        <a:t>420,5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dirty="0">
                          <a:effectLst/>
                          <a:latin typeface="Times New Roman"/>
                          <a:ea typeface="Times New Roman"/>
                        </a:rPr>
                        <a:t>401,2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a:effectLst/>
                          <a:latin typeface="Times New Roman"/>
                          <a:ea typeface="Times New Roman"/>
                        </a:rPr>
                        <a:t>19,3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074">
                <a:tc>
                  <a:txBody>
                    <a:bodyPr/>
                    <a:lstStyle/>
                    <a:p>
                      <a:pPr>
                        <a:spcAft>
                          <a:spcPts val="0"/>
                        </a:spcAft>
                      </a:pPr>
                      <a:r>
                        <a:rPr lang="ru-RU" sz="1600" b="1">
                          <a:effectLst/>
                          <a:latin typeface="Times New Roman"/>
                          <a:ea typeface="Times New Roman"/>
                        </a:rPr>
                        <a:t>ИТОГО 2019 год</a:t>
                      </a:r>
                      <a:endParaRPr lang="ru-RU" sz="16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1" dirty="0" smtClean="0">
                          <a:effectLst/>
                          <a:latin typeface="Times New Roman"/>
                          <a:ea typeface="Times New Roman"/>
                        </a:rPr>
                        <a:t>420,5</a:t>
                      </a:r>
                      <a:endParaRPr lang="ru-RU" sz="16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1" dirty="0" smtClean="0">
                          <a:effectLst/>
                          <a:latin typeface="Times New Roman"/>
                          <a:ea typeface="Times New Roman"/>
                        </a:rPr>
                        <a:t>401,2</a:t>
                      </a:r>
                      <a:endParaRPr lang="ru-RU" sz="16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1" dirty="0" smtClean="0">
                          <a:effectLst/>
                          <a:latin typeface="Times New Roman"/>
                          <a:ea typeface="Times New Roman"/>
                        </a:rPr>
                        <a:t>19,3</a:t>
                      </a:r>
                      <a:endParaRPr lang="ru-RU" sz="16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274">
                <a:tc gridSpan="4">
                  <a:txBody>
                    <a:bodyPr/>
                    <a:lstStyle/>
                    <a:p>
                      <a:pPr algn="ctr">
                        <a:spcAft>
                          <a:spcPts val="0"/>
                        </a:spcAft>
                      </a:pPr>
                      <a:r>
                        <a:rPr lang="ru-RU" sz="1600" b="1" dirty="0">
                          <a:effectLst/>
                          <a:latin typeface="Times New Roman"/>
                          <a:ea typeface="Times New Roman"/>
                        </a:rPr>
                        <a:t>2020 год</a:t>
                      </a:r>
                      <a:endParaRPr lang="ru-RU" sz="16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r>
              <a:tr h="813822">
                <a:tc>
                  <a:txBody>
                    <a:bodyPr/>
                    <a:lstStyle/>
                    <a:p>
                      <a:pPr>
                        <a:spcAft>
                          <a:spcPts val="0"/>
                        </a:spcAft>
                      </a:pPr>
                      <a:r>
                        <a:rPr lang="ru-RU" sz="1600" dirty="0">
                          <a:effectLst/>
                          <a:latin typeface="Times New Roman"/>
                          <a:ea typeface="Times New Roman"/>
                        </a:rPr>
                        <a:t>1.На повышение заработной платы работникам муниципальных учреждений культуры                                           ПР 0801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a:effectLst/>
                          <a:latin typeface="Times New Roman"/>
                          <a:ea typeface="Times New Roman"/>
                        </a:rPr>
                        <a:t>538,8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dirty="0">
                          <a:effectLst/>
                          <a:latin typeface="Times New Roman"/>
                          <a:ea typeface="Times New Roman"/>
                        </a:rPr>
                        <a:t>514,0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dirty="0">
                          <a:effectLst/>
                          <a:latin typeface="Times New Roman"/>
                          <a:ea typeface="Times New Roman"/>
                        </a:rPr>
                        <a:t>24,8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681">
                <a:tc>
                  <a:txBody>
                    <a:bodyPr/>
                    <a:lstStyle/>
                    <a:p>
                      <a:pPr>
                        <a:spcAft>
                          <a:spcPts val="0"/>
                        </a:spcAft>
                      </a:pPr>
                      <a:r>
                        <a:rPr lang="ru-RU" sz="1600" b="1">
                          <a:effectLst/>
                          <a:latin typeface="Times New Roman"/>
                          <a:ea typeface="Times New Roman"/>
                        </a:rPr>
                        <a:t>ИТОГО 2020 год</a:t>
                      </a:r>
                      <a:endParaRPr lang="ru-RU" sz="16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1">
                          <a:effectLst/>
                          <a:latin typeface="Times New Roman"/>
                          <a:ea typeface="Times New Roman"/>
                        </a:rPr>
                        <a:t>538,8</a:t>
                      </a:r>
                      <a:endParaRPr lang="ru-RU" sz="16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1">
                          <a:effectLst/>
                          <a:latin typeface="Times New Roman"/>
                          <a:ea typeface="Times New Roman"/>
                        </a:rPr>
                        <a:t>514,0</a:t>
                      </a:r>
                      <a:endParaRPr lang="ru-RU" sz="16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1" dirty="0">
                          <a:effectLst/>
                          <a:latin typeface="Times New Roman"/>
                          <a:ea typeface="Times New Roman"/>
                        </a:rPr>
                        <a:t>24,8</a:t>
                      </a:r>
                      <a:endParaRPr lang="ru-RU" sz="16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483199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a:xfrm>
            <a:off x="640160" y="853440"/>
            <a:ext cx="11521360" cy="14988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ru-RU" altLang="ru-RU" sz="2800" dirty="0">
                <a:ln>
                  <a:noFill/>
                </a:ln>
                <a:solidFill>
                  <a:schemeClr val="accent2"/>
                </a:solidFill>
                <a:effectLst/>
              </a:rPr>
              <a:t>Основные характеристики бюджета Майорского сельского поселения Орловского района на </a:t>
            </a:r>
            <a:r>
              <a:rPr lang="ru-RU" altLang="ru-RU" sz="2800" dirty="0" smtClean="0">
                <a:ln>
                  <a:noFill/>
                </a:ln>
                <a:solidFill>
                  <a:schemeClr val="accent2"/>
                </a:solidFill>
                <a:effectLst/>
              </a:rPr>
              <a:t>2018 </a:t>
            </a:r>
            <a:r>
              <a:rPr lang="ru-RU" altLang="ru-RU" sz="2800" dirty="0">
                <a:ln>
                  <a:noFill/>
                </a:ln>
                <a:solidFill>
                  <a:schemeClr val="accent2"/>
                </a:solidFill>
                <a:effectLst/>
              </a:rPr>
              <a:t>год с учетом уровня инфляции, не превышающего </a:t>
            </a:r>
          </a:p>
        </p:txBody>
      </p:sp>
      <p:sp>
        <p:nvSpPr>
          <p:cNvPr id="4099" name="Rectangle 5"/>
          <p:cNvSpPr>
            <a:spLocks noGrp="1"/>
          </p:cNvSpPr>
          <p:nvPr>
            <p:ph type="body" idx="1"/>
          </p:nvPr>
        </p:nvSpPr>
        <p:spPr>
          <a:xfrm>
            <a:off x="928688" y="3072408"/>
            <a:ext cx="11376025" cy="5760443"/>
          </a:xfrm>
          <a:noFill/>
        </p:spPr>
        <p:txBody>
          <a:bodyPr>
            <a:normAutofit/>
          </a:bodyPr>
          <a:lstStyle/>
          <a:p>
            <a:pPr>
              <a:lnSpc>
                <a:spcPct val="80000"/>
              </a:lnSpc>
            </a:pPr>
            <a:r>
              <a:rPr lang="ru-RU" altLang="ru-RU" sz="2800" dirty="0">
                <a:latin typeface="Times New Roman" pitchFamily="18" charset="0"/>
              </a:rPr>
              <a:t>прогнозируемый  общий  объем  доходов бюджета Майорского  сельского поселения Орловского района в сумме </a:t>
            </a:r>
            <a:r>
              <a:rPr lang="ru-RU" altLang="ru-RU" sz="2800" dirty="0" smtClean="0">
                <a:latin typeface="Times New Roman" pitchFamily="18" charset="0"/>
              </a:rPr>
              <a:t>6457,8 </a:t>
            </a:r>
            <a:r>
              <a:rPr lang="ru-RU" altLang="ru-RU" sz="2800" dirty="0">
                <a:latin typeface="Times New Roman" pitchFamily="18" charset="0"/>
              </a:rPr>
              <a:t>тыс. </a:t>
            </a:r>
            <a:r>
              <a:rPr lang="ru-RU" altLang="ru-RU" sz="2800" dirty="0">
                <a:latin typeface="Times New Roman" pitchFamily="18" charset="0"/>
              </a:rPr>
              <a:t>рублей;</a:t>
            </a:r>
          </a:p>
          <a:p>
            <a:pPr>
              <a:lnSpc>
                <a:spcPct val="80000"/>
              </a:lnSpc>
            </a:pPr>
            <a:r>
              <a:rPr lang="ru-RU" altLang="ru-RU" sz="2800" dirty="0">
                <a:latin typeface="Times New Roman" pitchFamily="18" charset="0"/>
              </a:rPr>
              <a:t>общий объем расходов бюджета Майорского сельского поселения Орловского района в сумме </a:t>
            </a:r>
            <a:r>
              <a:rPr lang="ru-RU" altLang="ru-RU" sz="2800" dirty="0" smtClean="0">
                <a:latin typeface="Times New Roman" pitchFamily="18" charset="0"/>
              </a:rPr>
              <a:t>6619,8 </a:t>
            </a:r>
            <a:r>
              <a:rPr lang="ru-RU" altLang="ru-RU" sz="2800" dirty="0">
                <a:latin typeface="Times New Roman" pitchFamily="18" charset="0"/>
              </a:rPr>
              <a:t>тыс. </a:t>
            </a:r>
            <a:r>
              <a:rPr lang="ru-RU" altLang="ru-RU" sz="2800" dirty="0">
                <a:latin typeface="Times New Roman" pitchFamily="18" charset="0"/>
              </a:rPr>
              <a:t>рублей;</a:t>
            </a:r>
          </a:p>
          <a:p>
            <a:pPr>
              <a:lnSpc>
                <a:spcPct val="80000"/>
              </a:lnSpc>
            </a:pPr>
            <a:r>
              <a:rPr lang="ru-RU" altLang="ru-RU" sz="2800" dirty="0">
                <a:latin typeface="Times New Roman" pitchFamily="18" charset="0"/>
              </a:rPr>
              <a:t>верхний предел муниципального долга муниципального образования «Майорское сельское поселение» на 1 января 2018 года в сумме 0,0 тыс. рублей, в том числе верхний предел долга по муниципальным гарантиям муниципального образования «Майорское сельское поселение» в сумме 0,0 тыс. рублей;</a:t>
            </a:r>
          </a:p>
          <a:p>
            <a:pPr>
              <a:lnSpc>
                <a:spcPct val="80000"/>
              </a:lnSpc>
            </a:pPr>
            <a:r>
              <a:rPr lang="ru-RU" altLang="ru-RU" sz="2800" dirty="0">
                <a:latin typeface="Times New Roman" pitchFamily="18" charset="0"/>
              </a:rPr>
              <a:t>предельный объем муниципального  долга сумме </a:t>
            </a:r>
            <a:r>
              <a:rPr lang="ru-RU" altLang="ru-RU" sz="2800" dirty="0" smtClean="0">
                <a:latin typeface="Times New Roman" pitchFamily="18" charset="0"/>
              </a:rPr>
              <a:t>2578,0 </a:t>
            </a:r>
            <a:r>
              <a:rPr lang="ru-RU" altLang="ru-RU" sz="2800" dirty="0">
                <a:latin typeface="Times New Roman" pitchFamily="18" charset="0"/>
              </a:rPr>
              <a:t>тыс. </a:t>
            </a:r>
            <a:r>
              <a:rPr lang="ru-RU" altLang="ru-RU" sz="2800" dirty="0">
                <a:latin typeface="Times New Roman" pitchFamily="18" charset="0"/>
              </a:rPr>
              <a:t>рублей;</a:t>
            </a:r>
          </a:p>
          <a:p>
            <a:pPr>
              <a:lnSpc>
                <a:spcPct val="80000"/>
              </a:lnSpc>
            </a:pPr>
            <a:r>
              <a:rPr lang="ru-RU" altLang="ru-RU" sz="2800" dirty="0">
                <a:latin typeface="Times New Roman" pitchFamily="18" charset="0"/>
              </a:rPr>
              <a:t>предельный объем расходов на обслуживание муниципального долга Майорского сельского поселения Орловского района на </a:t>
            </a:r>
            <a:r>
              <a:rPr lang="ru-RU" altLang="ru-RU" sz="2800" dirty="0" smtClean="0">
                <a:latin typeface="Times New Roman" pitchFamily="18" charset="0"/>
              </a:rPr>
              <a:t>2018 </a:t>
            </a:r>
            <a:r>
              <a:rPr lang="ru-RU" altLang="ru-RU" sz="2800" dirty="0">
                <a:latin typeface="Times New Roman" pitchFamily="18" charset="0"/>
              </a:rPr>
              <a:t>год в сумме 0,0 тыс. </a:t>
            </a:r>
            <a:r>
              <a:rPr lang="ru-RU" altLang="ru-RU" sz="2800" dirty="0">
                <a:latin typeface="Times New Roman" pitchFamily="18" charset="0"/>
              </a:rPr>
              <a:t>рублей;</a:t>
            </a:r>
          </a:p>
          <a:p>
            <a:pPr>
              <a:lnSpc>
                <a:spcPct val="80000"/>
              </a:lnSpc>
            </a:pPr>
            <a:r>
              <a:rPr lang="ru-RU" altLang="ru-RU" sz="2800" dirty="0">
                <a:latin typeface="Times New Roman" pitchFamily="18" charset="0"/>
              </a:rPr>
              <a:t>прогнозируемый дефицит бюджета Майорского сельского поселения Орловского района на 2017 год в сумме </a:t>
            </a:r>
            <a:r>
              <a:rPr lang="ru-RU" altLang="ru-RU" sz="2800" dirty="0" smtClean="0">
                <a:latin typeface="Times New Roman" pitchFamily="18" charset="0"/>
              </a:rPr>
              <a:t>162,0 </a:t>
            </a:r>
            <a:r>
              <a:rPr lang="ru-RU" altLang="ru-RU" sz="2800" dirty="0">
                <a:latin typeface="Times New Roman" pitchFamily="18" charset="0"/>
              </a:rPr>
              <a:t>тыс. </a:t>
            </a:r>
            <a:r>
              <a:rPr lang="ru-RU" altLang="ru-RU" sz="2800" dirty="0">
                <a:latin typeface="Times New Roman" pitchFamily="18" charset="0"/>
              </a:rPr>
              <a:t>рублей.</a:t>
            </a:r>
          </a:p>
          <a:p>
            <a:pPr>
              <a:lnSpc>
                <a:spcPct val="80000"/>
              </a:lnSpc>
            </a:pPr>
            <a:endParaRPr lang="ru-RU" altLang="ru-RU" sz="2000" dirty="0">
              <a:solidFill>
                <a:srgbClr val="FF0000"/>
              </a:solidFill>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36304" y="768153"/>
            <a:ext cx="9937185" cy="1282863"/>
          </a:xfrm>
        </p:spPr>
        <p:txBody>
          <a:bodyPr/>
          <a:lstStyle/>
          <a:p>
            <a:pPr algn="ctr"/>
            <a:r>
              <a:rPr lang="ru-RU" sz="2800" dirty="0">
                <a:solidFill>
                  <a:schemeClr val="accent2"/>
                </a:solidFill>
              </a:rPr>
              <a:t>Основные характеристики бюджета Майорского сельского поселения Орловского района на </a:t>
            </a:r>
            <a:r>
              <a:rPr lang="ru-RU" sz="2800" dirty="0">
                <a:solidFill>
                  <a:schemeClr val="accent2"/>
                </a:solidFill>
              </a:rPr>
              <a:t>плановый период </a:t>
            </a:r>
            <a:r>
              <a:rPr lang="ru-RU" sz="2800" dirty="0" smtClean="0">
                <a:solidFill>
                  <a:schemeClr val="accent2"/>
                </a:solidFill>
              </a:rPr>
              <a:t>2019 </a:t>
            </a:r>
            <a:r>
              <a:rPr lang="ru-RU" sz="2800" dirty="0">
                <a:solidFill>
                  <a:schemeClr val="accent2"/>
                </a:solidFill>
              </a:rPr>
              <a:t>год и </a:t>
            </a:r>
            <a:r>
              <a:rPr lang="ru-RU" sz="2800" dirty="0" smtClean="0">
                <a:solidFill>
                  <a:schemeClr val="accent2"/>
                </a:solidFill>
              </a:rPr>
              <a:t>2020 </a:t>
            </a:r>
            <a:r>
              <a:rPr lang="ru-RU" sz="2800" dirty="0">
                <a:solidFill>
                  <a:schemeClr val="accent2"/>
                </a:solidFill>
              </a:rPr>
              <a:t>год </a:t>
            </a:r>
            <a:r>
              <a:rPr lang="ru-RU" sz="2800" dirty="0">
                <a:solidFill>
                  <a:schemeClr val="accent2"/>
                </a:solidFill>
              </a:rPr>
              <a:t>с учетом уровня инфляции, не превышающего </a:t>
            </a:r>
          </a:p>
        </p:txBody>
      </p:sp>
      <p:sp>
        <p:nvSpPr>
          <p:cNvPr id="3" name="Текст 2"/>
          <p:cNvSpPr>
            <a:spLocks noGrp="1"/>
          </p:cNvSpPr>
          <p:nvPr>
            <p:ph type="body" idx="1"/>
          </p:nvPr>
        </p:nvSpPr>
        <p:spPr>
          <a:xfrm>
            <a:off x="784176" y="2136304"/>
            <a:ext cx="11377344" cy="6696745"/>
          </a:xfrm>
        </p:spPr>
        <p:txBody>
          <a:bodyPr/>
          <a:lstStyle/>
          <a:p>
            <a:pPr marL="445260" indent="-342859" algn="just">
              <a:buFont typeface="Arial" panose="020B0604020202020204" pitchFamily="34" charset="0"/>
              <a:buChar char="•"/>
            </a:pPr>
            <a:r>
              <a:rPr lang="ru-RU" sz="2000" dirty="0"/>
              <a:t>прогнозируемый  </a:t>
            </a:r>
            <a:r>
              <a:rPr lang="ru-RU" sz="2000" dirty="0"/>
              <a:t>общий  объем  доходов бюджета Майорского  сельского поселения Орловского района </a:t>
            </a:r>
            <a:r>
              <a:rPr lang="ru-RU" sz="2000" dirty="0"/>
              <a:t>на </a:t>
            </a:r>
            <a:r>
              <a:rPr lang="ru-RU" sz="2000" dirty="0" smtClean="0"/>
              <a:t>2019 </a:t>
            </a:r>
            <a:r>
              <a:rPr lang="ru-RU" sz="2000" dirty="0"/>
              <a:t>год в </a:t>
            </a:r>
            <a:r>
              <a:rPr lang="ru-RU" sz="2000" dirty="0"/>
              <a:t>сумме </a:t>
            </a:r>
            <a:r>
              <a:rPr lang="ru-RU" sz="2000" dirty="0" smtClean="0"/>
              <a:t>8747,29 </a:t>
            </a:r>
            <a:r>
              <a:rPr lang="ru-RU" sz="2000" dirty="0"/>
              <a:t>тыс. </a:t>
            </a:r>
            <a:r>
              <a:rPr lang="ru-RU" sz="2000" dirty="0"/>
              <a:t>рублей и на </a:t>
            </a:r>
            <a:r>
              <a:rPr lang="ru-RU" sz="2000" dirty="0" smtClean="0"/>
              <a:t>2020 </a:t>
            </a:r>
            <a:r>
              <a:rPr lang="ru-RU" sz="2000" dirty="0"/>
              <a:t>год в сумме </a:t>
            </a:r>
            <a:r>
              <a:rPr lang="ru-RU" sz="2000" dirty="0" smtClean="0"/>
              <a:t>4616,1 </a:t>
            </a:r>
            <a:r>
              <a:rPr lang="ru-RU" sz="2000" dirty="0"/>
              <a:t>тыс. </a:t>
            </a:r>
            <a:r>
              <a:rPr lang="ru-RU" sz="2000" dirty="0"/>
              <a:t>рублей;</a:t>
            </a:r>
            <a:endParaRPr lang="ru-RU" sz="2000" dirty="0"/>
          </a:p>
          <a:p>
            <a:pPr marL="445260" indent="-342859" algn="just">
              <a:buFont typeface="Arial" panose="020B0604020202020204" pitchFamily="34" charset="0"/>
              <a:buChar char="•"/>
            </a:pPr>
            <a:r>
              <a:rPr lang="ru-RU" sz="2000" dirty="0"/>
              <a:t>общий </a:t>
            </a:r>
            <a:r>
              <a:rPr lang="ru-RU" sz="2000" dirty="0"/>
              <a:t>объем расходов бюджета Майорского сельского поселения Орловского </a:t>
            </a:r>
            <a:r>
              <a:rPr lang="ru-RU" sz="2000" dirty="0"/>
              <a:t>района на </a:t>
            </a:r>
            <a:r>
              <a:rPr lang="ru-RU" sz="2000" dirty="0" smtClean="0"/>
              <a:t>2019 </a:t>
            </a:r>
            <a:r>
              <a:rPr lang="ru-RU" sz="2000" dirty="0"/>
              <a:t>год </a:t>
            </a:r>
            <a:r>
              <a:rPr lang="ru-RU" sz="2000" dirty="0"/>
              <a:t>в сумме </a:t>
            </a:r>
            <a:r>
              <a:rPr lang="ru-RU" sz="2000" dirty="0" smtClean="0"/>
              <a:t>8927,9 </a:t>
            </a:r>
            <a:r>
              <a:rPr lang="ru-RU" sz="2000" dirty="0"/>
              <a:t>тыс. </a:t>
            </a:r>
            <a:r>
              <a:rPr lang="ru-RU" sz="2000" dirty="0"/>
              <a:t>рублей и на </a:t>
            </a:r>
            <a:r>
              <a:rPr lang="ru-RU" sz="2000" dirty="0" smtClean="0"/>
              <a:t>2020 </a:t>
            </a:r>
            <a:r>
              <a:rPr lang="ru-RU" sz="2000" dirty="0"/>
              <a:t>год в сумме </a:t>
            </a:r>
            <a:r>
              <a:rPr lang="ru-RU" sz="2000" dirty="0" smtClean="0"/>
              <a:t>4656,3 </a:t>
            </a:r>
            <a:r>
              <a:rPr lang="ru-RU" sz="2000" dirty="0"/>
              <a:t>тыс. </a:t>
            </a:r>
            <a:r>
              <a:rPr lang="ru-RU" sz="2000" dirty="0"/>
              <a:t>рублей;</a:t>
            </a:r>
            <a:endParaRPr lang="ru-RU" sz="2000" dirty="0"/>
          </a:p>
          <a:p>
            <a:pPr marL="445260" indent="-342859" algn="just">
              <a:buFont typeface="Arial" panose="020B0604020202020204" pitchFamily="34" charset="0"/>
              <a:buChar char="•"/>
            </a:pPr>
            <a:r>
              <a:rPr lang="ru-RU" sz="2000" dirty="0"/>
              <a:t>верхний </a:t>
            </a:r>
            <a:r>
              <a:rPr lang="ru-RU" sz="2000" dirty="0"/>
              <a:t>предел муниципального долга муниципального образования «Майорское сельское поселение» на 1 января </a:t>
            </a:r>
            <a:r>
              <a:rPr lang="ru-RU" sz="2000" dirty="0" smtClean="0"/>
              <a:t>2020 </a:t>
            </a:r>
            <a:r>
              <a:rPr lang="ru-RU" sz="2000" dirty="0"/>
              <a:t>года в сумме 0,0 тыс. </a:t>
            </a:r>
            <a:r>
              <a:rPr lang="ru-RU" sz="2000" dirty="0"/>
              <a:t>рублей, в том числе верхний предел долга по муниципальным гарантиям муниципального образования «Майорское сельское поселение» в сумме 0,0 тыс. </a:t>
            </a:r>
            <a:r>
              <a:rPr lang="ru-RU" sz="2000" dirty="0"/>
              <a:t>рублей, </a:t>
            </a:r>
            <a:r>
              <a:rPr lang="ru-RU" sz="2000" dirty="0"/>
              <a:t>и верхний </a:t>
            </a:r>
            <a:r>
              <a:rPr lang="ru-RU" sz="2000" dirty="0"/>
              <a:t>предел муниципального долга муниципального образования «Майорское сельское поселение» на 1 января </a:t>
            </a:r>
            <a:r>
              <a:rPr lang="ru-RU" sz="2000" dirty="0" smtClean="0"/>
              <a:t>2021 </a:t>
            </a:r>
            <a:r>
              <a:rPr lang="ru-RU" sz="2000" dirty="0"/>
              <a:t>года в сумме 0,0 тыс. </a:t>
            </a:r>
            <a:r>
              <a:rPr lang="ru-RU" sz="2000" dirty="0"/>
              <a:t>рублей, в том числе верхний предел долга по муниципальным гарантиям муниципального образования «Майорское сельское поселение» в сумме 0,0 тыс. </a:t>
            </a:r>
            <a:r>
              <a:rPr lang="ru-RU" sz="2000" dirty="0"/>
              <a:t>рублей;</a:t>
            </a:r>
            <a:endParaRPr lang="ru-RU" sz="2000" dirty="0"/>
          </a:p>
          <a:p>
            <a:pPr marL="445260" indent="-342859">
              <a:buFont typeface="Arial" panose="020B0604020202020204" pitchFamily="34" charset="0"/>
              <a:buChar char="•"/>
            </a:pPr>
            <a:r>
              <a:rPr lang="ru-RU" sz="2000" dirty="0"/>
              <a:t>предельный объем муниципального долга на </a:t>
            </a:r>
            <a:r>
              <a:rPr lang="ru-RU" sz="2000" dirty="0" smtClean="0"/>
              <a:t>2019 </a:t>
            </a:r>
            <a:r>
              <a:rPr lang="ru-RU" sz="2000" dirty="0"/>
              <a:t>год в сумме </a:t>
            </a:r>
            <a:r>
              <a:rPr lang="ru-RU" sz="2000" dirty="0" smtClean="0"/>
              <a:t>2634,1 </a:t>
            </a:r>
            <a:r>
              <a:rPr lang="ru-RU" sz="2000" dirty="0"/>
              <a:t>тыс. </a:t>
            </a:r>
            <a:r>
              <a:rPr lang="ru-RU" sz="2000" dirty="0"/>
              <a:t>рублей и на </a:t>
            </a:r>
            <a:r>
              <a:rPr lang="ru-RU" sz="2000" dirty="0" smtClean="0"/>
              <a:t>2020 </a:t>
            </a:r>
            <a:r>
              <a:rPr lang="ru-RU" sz="2000" dirty="0"/>
              <a:t>год в сумме </a:t>
            </a:r>
            <a:r>
              <a:rPr lang="ru-RU" sz="2000" dirty="0" smtClean="0"/>
              <a:t>2751,5 </a:t>
            </a:r>
            <a:r>
              <a:rPr lang="ru-RU" sz="2000" dirty="0"/>
              <a:t>тыс. </a:t>
            </a:r>
            <a:r>
              <a:rPr lang="ru-RU" sz="2000" dirty="0"/>
              <a:t>рублей;</a:t>
            </a:r>
            <a:endParaRPr lang="ru-RU" sz="2000" dirty="0"/>
          </a:p>
          <a:p>
            <a:pPr marL="445260" indent="-342859">
              <a:buFont typeface="Arial" panose="020B0604020202020204" pitchFamily="34" charset="0"/>
              <a:buChar char="•"/>
            </a:pPr>
            <a:r>
              <a:rPr lang="ru-RU" sz="2000" dirty="0"/>
              <a:t>предельный </a:t>
            </a:r>
            <a:r>
              <a:rPr lang="ru-RU" sz="2000" dirty="0"/>
              <a:t>объем расходов на обслуживание муниципального долга Майорского сельского поселения Орловского района на </a:t>
            </a:r>
            <a:r>
              <a:rPr lang="ru-RU" sz="2000" dirty="0" smtClean="0"/>
              <a:t>2019 </a:t>
            </a:r>
            <a:r>
              <a:rPr lang="ru-RU" sz="2000" dirty="0"/>
              <a:t>год </a:t>
            </a:r>
            <a:r>
              <a:rPr lang="ru-RU" sz="2000" dirty="0"/>
              <a:t>в сумме 0,0 тыс. </a:t>
            </a:r>
            <a:r>
              <a:rPr lang="ru-RU" sz="2000" dirty="0"/>
              <a:t>рублей и на </a:t>
            </a:r>
            <a:r>
              <a:rPr lang="ru-RU" sz="2000" dirty="0" smtClean="0"/>
              <a:t>2020 </a:t>
            </a:r>
            <a:r>
              <a:rPr lang="ru-RU" sz="2000" dirty="0"/>
              <a:t>год в сумме 0,0 тыс. </a:t>
            </a:r>
            <a:r>
              <a:rPr lang="ru-RU" sz="2000" dirty="0"/>
              <a:t>рублей;</a:t>
            </a:r>
            <a:endParaRPr lang="ru-RU" sz="2000" dirty="0"/>
          </a:p>
          <a:p>
            <a:pPr marL="445260" indent="-342859">
              <a:buFont typeface="Arial" panose="020B0604020202020204" pitchFamily="34" charset="0"/>
              <a:buChar char="•"/>
            </a:pPr>
            <a:r>
              <a:rPr lang="ru-RU" sz="2000" dirty="0"/>
              <a:t>прогнозируемый </a:t>
            </a:r>
            <a:r>
              <a:rPr lang="ru-RU" sz="2000" dirty="0"/>
              <a:t>дефицит бюджета Майорского сельского поселения Орловского района на </a:t>
            </a:r>
            <a:r>
              <a:rPr lang="ru-RU" sz="2000" dirty="0" smtClean="0"/>
              <a:t>2019 </a:t>
            </a:r>
            <a:r>
              <a:rPr lang="ru-RU" sz="2000" dirty="0"/>
              <a:t>год в сумме </a:t>
            </a:r>
            <a:r>
              <a:rPr lang="ru-RU" sz="2000" dirty="0" smtClean="0"/>
              <a:t>180,7 </a:t>
            </a:r>
            <a:r>
              <a:rPr lang="ru-RU" sz="2000" dirty="0"/>
              <a:t>тыс. </a:t>
            </a:r>
            <a:r>
              <a:rPr lang="ru-RU" sz="2000" dirty="0"/>
              <a:t>рублей и на </a:t>
            </a:r>
            <a:r>
              <a:rPr lang="ru-RU" sz="2000" dirty="0" smtClean="0"/>
              <a:t>2020 </a:t>
            </a:r>
            <a:r>
              <a:rPr lang="ru-RU" sz="2000" dirty="0"/>
              <a:t>год в сумме </a:t>
            </a:r>
            <a:r>
              <a:rPr lang="ru-RU" sz="2000" dirty="0" smtClean="0"/>
              <a:t>40,2 </a:t>
            </a:r>
            <a:r>
              <a:rPr lang="ru-RU" sz="2000" dirty="0"/>
              <a:t>тыс. </a:t>
            </a:r>
            <a:r>
              <a:rPr lang="ru-RU" sz="2000" dirty="0"/>
              <a:t>рублей.</a:t>
            </a:r>
            <a:endParaRPr lang="ru-RU" sz="2000" dirty="0"/>
          </a:p>
          <a:p>
            <a:pPr marL="559546" indent="-457145">
              <a:buFont typeface="Arial" panose="020B0604020202020204" pitchFamily="34" charset="0"/>
              <a:buChar char="•"/>
            </a:pPr>
            <a:endParaRPr lang="ru-RU" dirty="0"/>
          </a:p>
        </p:txBody>
      </p:sp>
    </p:spTree>
    <p:extLst>
      <p:ext uri="{BB962C8B-B14F-4D97-AF65-F5344CB8AC3E}">
        <p14:creationId xmlns:p14="http://schemas.microsoft.com/office/powerpoint/2010/main" val="9047085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0080" y="384494"/>
            <a:ext cx="11521440" cy="198721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001" tIns="64001" rIns="128001" bIns="64001">
            <a:normAutofit/>
            <a:scene3d>
              <a:camera prst="orthographicFront"/>
              <a:lightRig rig="soft" dir="t">
                <a:rot lat="0" lon="0" rev="16800000"/>
              </a:lightRig>
            </a:scene3d>
            <a:sp3d prstMaterial="softEdge">
              <a:bevelT w="38100" h="38100"/>
            </a:sp3d>
          </a:bodyPr>
          <a:lstStyle/>
          <a:p>
            <a:pPr algn="ctr" defTabSz="914290" eaLnBrk="1" fontAlgn="auto" hangingPunct="1">
              <a:spcAft>
                <a:spcPts val="0"/>
              </a:spcAft>
              <a:defRPr/>
            </a:pPr>
            <a:r>
              <a:rPr lang="ru-RU" sz="3200" dirty="0">
                <a:solidFill>
                  <a:schemeClr val="accent2"/>
                </a:solidFill>
                <a:latin typeface="+mj-lt"/>
              </a:rPr>
              <a:t>Объем поступлений доходов бюджета Майорского сельского поселения                                                                     Орловского района на </a:t>
            </a:r>
            <a:r>
              <a:rPr lang="ru-RU" sz="3200" dirty="0" smtClean="0">
                <a:solidFill>
                  <a:schemeClr val="accent2"/>
                </a:solidFill>
                <a:latin typeface="+mj-lt"/>
              </a:rPr>
              <a:t>2018 </a:t>
            </a:r>
            <a:r>
              <a:rPr lang="ru-RU" sz="3200" dirty="0">
                <a:solidFill>
                  <a:schemeClr val="accent2"/>
                </a:solidFill>
                <a:latin typeface="+mj-lt"/>
              </a:rPr>
              <a:t>год</a:t>
            </a:r>
            <a:endParaRPr lang="ru-RU" sz="3200" dirty="0">
              <a:solidFill>
                <a:schemeClr val="accent2"/>
              </a:solidFill>
              <a:latin typeface="+mj-lt"/>
            </a:endParaRPr>
          </a:p>
        </p:txBody>
      </p:sp>
      <p:sp>
        <p:nvSpPr>
          <p:cNvPr id="5123" name="Содержимое 9"/>
          <p:cNvSpPr>
            <a:spLocks noGrp="1"/>
          </p:cNvSpPr>
          <p:nvPr>
            <p:ph type="body" idx="1"/>
          </p:nvPr>
        </p:nvSpPr>
        <p:spPr>
          <a:xfrm>
            <a:off x="639764" y="3157538"/>
            <a:ext cx="11377660" cy="5099051"/>
          </a:xfrm>
        </p:spPr>
        <p:txBody>
          <a:bodyPr/>
          <a:lstStyle/>
          <a:p>
            <a:pPr eaLnBrk="1" hangingPunct="1"/>
            <a:r>
              <a:rPr lang="ru-RU" altLang="ru-RU" sz="2200" dirty="0">
                <a:latin typeface="Times New Roman" pitchFamily="18" charset="0"/>
              </a:rPr>
              <a:t>НАЛОГОВЫЕ И НЕНАЛОГОВЫЕ ДОХОДЫ 	  </a:t>
            </a:r>
            <a:r>
              <a:rPr lang="ru-RU" altLang="ru-RU" sz="2200" dirty="0" smtClean="0">
                <a:latin typeface="Times New Roman" pitchFamily="18" charset="0"/>
              </a:rPr>
              <a:t>2578,0</a:t>
            </a:r>
            <a:endParaRPr lang="ru-RU" altLang="ru-RU" sz="2200" dirty="0">
              <a:latin typeface="Times New Roman" pitchFamily="18" charset="0"/>
            </a:endParaRPr>
          </a:p>
          <a:p>
            <a:pPr eaLnBrk="1" hangingPunct="1"/>
            <a:r>
              <a:rPr lang="ru-RU" altLang="ru-RU" sz="2200" dirty="0">
                <a:latin typeface="Times New Roman" pitchFamily="18" charset="0"/>
              </a:rPr>
              <a:t>НАЛОГИ НА ПРИБЫЛЬ, ДОХОДЫ 	                 </a:t>
            </a:r>
            <a:r>
              <a:rPr lang="ru-RU" altLang="ru-RU" sz="2200" dirty="0" smtClean="0">
                <a:latin typeface="Times New Roman" pitchFamily="18" charset="0"/>
              </a:rPr>
              <a:t>154,6</a:t>
            </a:r>
            <a:endParaRPr lang="ru-RU" altLang="ru-RU" sz="2200" dirty="0">
              <a:latin typeface="Times New Roman" pitchFamily="18" charset="0"/>
            </a:endParaRPr>
          </a:p>
          <a:p>
            <a:pPr eaLnBrk="1" hangingPunct="1"/>
            <a:r>
              <a:rPr lang="ru-RU" altLang="ru-RU" sz="2200" dirty="0">
                <a:latin typeface="Times New Roman" pitchFamily="18" charset="0"/>
              </a:rPr>
              <a:t>НАЛОГИ НА СОВОКУПНЫЙ ДОХОД 	     </a:t>
            </a:r>
            <a:r>
              <a:rPr lang="ru-RU" altLang="ru-RU" sz="2200" dirty="0" smtClean="0">
                <a:latin typeface="Times New Roman" pitchFamily="18" charset="0"/>
              </a:rPr>
              <a:t>1033,5</a:t>
            </a:r>
            <a:endParaRPr lang="ru-RU" altLang="ru-RU" sz="2200" dirty="0">
              <a:latin typeface="Times New Roman" pitchFamily="18" charset="0"/>
            </a:endParaRPr>
          </a:p>
          <a:p>
            <a:pPr eaLnBrk="1" hangingPunct="1"/>
            <a:r>
              <a:rPr lang="ru-RU" altLang="ru-RU" sz="2200" dirty="0">
                <a:latin typeface="Times New Roman" pitchFamily="18" charset="0"/>
              </a:rPr>
              <a:t>НАЛОГИ НА ИМУЩЕСТВО 	                              </a:t>
            </a:r>
            <a:r>
              <a:rPr lang="ru-RU" altLang="ru-RU" sz="2200" dirty="0" smtClean="0">
                <a:latin typeface="Times New Roman" pitchFamily="18" charset="0"/>
              </a:rPr>
              <a:t>1363,5</a:t>
            </a:r>
            <a:endParaRPr lang="ru-RU" altLang="ru-RU" sz="2200" dirty="0">
              <a:latin typeface="Times New Roman" pitchFamily="18" charset="0"/>
            </a:endParaRPr>
          </a:p>
          <a:p>
            <a:pPr eaLnBrk="1" hangingPunct="1"/>
            <a:r>
              <a:rPr lang="ru-RU" altLang="ru-RU" sz="2200" dirty="0">
                <a:latin typeface="Times New Roman" pitchFamily="18" charset="0"/>
              </a:rPr>
              <a:t>ГОСУДАРСТВЕННАЯ ПОШЛИНА 	                     </a:t>
            </a:r>
            <a:r>
              <a:rPr lang="ru-RU" altLang="ru-RU" sz="2200" dirty="0" smtClean="0">
                <a:latin typeface="Times New Roman" pitchFamily="18" charset="0"/>
              </a:rPr>
              <a:t>14,0</a:t>
            </a:r>
            <a:endParaRPr lang="ru-RU" altLang="ru-RU" sz="2200" dirty="0">
              <a:latin typeface="Times New Roman" pitchFamily="18" charset="0"/>
            </a:endParaRPr>
          </a:p>
          <a:p>
            <a:pPr eaLnBrk="1" hangingPunct="1"/>
            <a:r>
              <a:rPr lang="ru-RU" altLang="ru-RU" sz="2200" dirty="0">
                <a:latin typeface="Times New Roman" pitchFamily="18" charset="0"/>
              </a:rPr>
              <a:t>ШТРАФЫ, САНКЦИИ, ВОЗМЕЩЕНИЕ УЩЕРБА  </a:t>
            </a:r>
            <a:r>
              <a:rPr lang="ru-RU" altLang="ru-RU" sz="2200" dirty="0" smtClean="0">
                <a:latin typeface="Times New Roman" pitchFamily="18" charset="0"/>
              </a:rPr>
              <a:t>12,4</a:t>
            </a:r>
            <a:endParaRPr lang="ru-RU" altLang="ru-RU" sz="2200" dirty="0">
              <a:latin typeface="Times New Roman" pitchFamily="18" charset="0"/>
            </a:endParaRPr>
          </a:p>
          <a:p>
            <a:pPr eaLnBrk="1" hangingPunct="1"/>
            <a:r>
              <a:rPr lang="ru-RU" altLang="ru-RU" sz="2200" dirty="0">
                <a:latin typeface="Times New Roman" pitchFamily="18" charset="0"/>
              </a:rPr>
              <a:t>БЕЗВОЗМЕЗДНЫЕ ПОСТУПЛЕНИЯ 	                   </a:t>
            </a:r>
            <a:r>
              <a:rPr lang="ru-RU" altLang="ru-RU" sz="2200" dirty="0" smtClean="0">
                <a:latin typeface="Times New Roman" pitchFamily="18" charset="0"/>
              </a:rPr>
              <a:t>3879,8</a:t>
            </a:r>
            <a:endParaRPr lang="ru-RU" altLang="ru-RU" sz="2200" dirty="0">
              <a:latin typeface="Times New Roman" pitchFamily="18" charset="0"/>
            </a:endParaRPr>
          </a:p>
          <a:p>
            <a:pPr eaLnBrk="1" hangingPunct="1">
              <a:buFont typeface="Wingdings 2" pitchFamily="18" charset="2"/>
              <a:buNone/>
            </a:pPr>
            <a:endParaRPr lang="ru-RU" altLang="ru-RU" sz="2200" dirty="0">
              <a:latin typeface="Times New Roman" pitchFamily="18" charset="0"/>
            </a:endParaRPr>
          </a:p>
          <a:p>
            <a:pPr eaLnBrk="1" hangingPunct="1"/>
            <a:endParaRPr lang="ru-RU" altLang="ru-RU" sz="2100" dirty="0">
              <a:latin typeface="Times New Roman" pitchFamily="18" charset="0"/>
            </a:endParaRPr>
          </a:p>
          <a:p>
            <a:pPr eaLnBrk="1" hangingPunct="1"/>
            <a:endParaRPr lang="ru-RU" altLang="ru-RU" sz="2100" dirty="0">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0080" y="384494"/>
            <a:ext cx="11521440" cy="198721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001" tIns="64001" rIns="128001" bIns="64001">
            <a:normAutofit/>
            <a:scene3d>
              <a:camera prst="orthographicFront"/>
              <a:lightRig rig="soft" dir="t">
                <a:rot lat="0" lon="0" rev="16800000"/>
              </a:lightRig>
            </a:scene3d>
            <a:sp3d prstMaterial="softEdge">
              <a:bevelT w="38100" h="38100"/>
            </a:sp3d>
          </a:bodyPr>
          <a:lstStyle/>
          <a:p>
            <a:pPr algn="ctr" defTabSz="914290" eaLnBrk="1" fontAlgn="auto" hangingPunct="1">
              <a:spcAft>
                <a:spcPts val="0"/>
              </a:spcAft>
              <a:defRPr/>
            </a:pPr>
            <a:r>
              <a:rPr lang="ru-RU" sz="3200" dirty="0">
                <a:solidFill>
                  <a:schemeClr val="accent2"/>
                </a:solidFill>
                <a:latin typeface="+mj-lt"/>
              </a:rPr>
              <a:t>Объем поступлений доходов бюджета Майорского сельского поселения                                                                     Орловского района на </a:t>
            </a:r>
            <a:r>
              <a:rPr lang="ru-RU" sz="3200" dirty="0" smtClean="0">
                <a:solidFill>
                  <a:schemeClr val="accent2"/>
                </a:solidFill>
                <a:latin typeface="+mj-lt"/>
              </a:rPr>
              <a:t>2019 </a:t>
            </a:r>
            <a:r>
              <a:rPr lang="ru-RU" sz="3200" dirty="0">
                <a:solidFill>
                  <a:schemeClr val="accent2"/>
                </a:solidFill>
                <a:latin typeface="+mj-lt"/>
              </a:rPr>
              <a:t>год</a:t>
            </a:r>
            <a:endParaRPr lang="ru-RU" sz="3200" dirty="0">
              <a:solidFill>
                <a:schemeClr val="accent2"/>
              </a:solidFill>
              <a:latin typeface="+mj-lt"/>
            </a:endParaRPr>
          </a:p>
        </p:txBody>
      </p:sp>
      <p:sp>
        <p:nvSpPr>
          <p:cNvPr id="5123" name="Содержимое 9"/>
          <p:cNvSpPr>
            <a:spLocks noGrp="1"/>
          </p:cNvSpPr>
          <p:nvPr>
            <p:ph type="body" idx="1"/>
          </p:nvPr>
        </p:nvSpPr>
        <p:spPr>
          <a:xfrm>
            <a:off x="639764" y="3157538"/>
            <a:ext cx="11665692" cy="5099051"/>
          </a:xfrm>
        </p:spPr>
        <p:txBody>
          <a:bodyPr/>
          <a:lstStyle/>
          <a:p>
            <a:pPr eaLnBrk="1" hangingPunct="1"/>
            <a:r>
              <a:rPr lang="ru-RU" altLang="ru-RU" sz="2200" dirty="0">
                <a:latin typeface="Times New Roman" pitchFamily="18" charset="0"/>
              </a:rPr>
              <a:t>НАЛОГОВЫЕ И НЕНАЛОГОВЫЕ ДОХОДЫ 	  </a:t>
            </a:r>
            <a:r>
              <a:rPr lang="ru-RU" altLang="ru-RU" sz="2200" dirty="0" smtClean="0">
                <a:latin typeface="Times New Roman" pitchFamily="18" charset="0"/>
              </a:rPr>
              <a:t>2634,1</a:t>
            </a:r>
            <a:endParaRPr lang="ru-RU" altLang="ru-RU" sz="2200" dirty="0">
              <a:latin typeface="Times New Roman" pitchFamily="18" charset="0"/>
            </a:endParaRPr>
          </a:p>
          <a:p>
            <a:pPr eaLnBrk="1" hangingPunct="1"/>
            <a:r>
              <a:rPr lang="ru-RU" altLang="ru-RU" sz="2200" dirty="0">
                <a:latin typeface="Times New Roman" pitchFamily="18" charset="0"/>
              </a:rPr>
              <a:t>НАЛОГИ НА ПРИБЫЛЬ, ДОХОДЫ 	                 </a:t>
            </a:r>
            <a:r>
              <a:rPr lang="ru-RU" altLang="ru-RU" sz="2200" dirty="0" smtClean="0">
                <a:latin typeface="Times New Roman" pitchFamily="18" charset="0"/>
              </a:rPr>
              <a:t>111,0</a:t>
            </a:r>
            <a:endParaRPr lang="ru-RU" altLang="ru-RU" sz="2200" dirty="0">
              <a:latin typeface="Times New Roman" pitchFamily="18" charset="0"/>
            </a:endParaRPr>
          </a:p>
          <a:p>
            <a:pPr eaLnBrk="1" hangingPunct="1"/>
            <a:r>
              <a:rPr lang="ru-RU" altLang="ru-RU" sz="2200" dirty="0">
                <a:latin typeface="Times New Roman" pitchFamily="18" charset="0"/>
              </a:rPr>
              <a:t>НАЛОГИ НА СОВОКУПНЫЙ ДОХОД 	     </a:t>
            </a:r>
            <a:r>
              <a:rPr lang="ru-RU" altLang="ru-RU" sz="2200" dirty="0" smtClean="0">
                <a:latin typeface="Times New Roman" pitchFamily="18" charset="0"/>
              </a:rPr>
              <a:t>1074,8</a:t>
            </a:r>
            <a:endParaRPr lang="ru-RU" altLang="ru-RU" sz="2200" dirty="0">
              <a:latin typeface="Times New Roman" pitchFamily="18" charset="0"/>
            </a:endParaRPr>
          </a:p>
          <a:p>
            <a:pPr eaLnBrk="1" hangingPunct="1"/>
            <a:r>
              <a:rPr lang="ru-RU" altLang="ru-RU" sz="2200" dirty="0">
                <a:latin typeface="Times New Roman" pitchFamily="18" charset="0"/>
              </a:rPr>
              <a:t>НАЛОГИ НА ИМУЩЕСТВО 	                              </a:t>
            </a:r>
            <a:r>
              <a:rPr lang="ru-RU" altLang="ru-RU" sz="2200" dirty="0" smtClean="0">
                <a:latin typeface="Times New Roman" pitchFamily="18" charset="0"/>
              </a:rPr>
              <a:t>1420,9</a:t>
            </a:r>
            <a:endParaRPr lang="ru-RU" altLang="ru-RU" sz="2200" dirty="0">
              <a:latin typeface="Times New Roman" pitchFamily="18" charset="0"/>
            </a:endParaRPr>
          </a:p>
          <a:p>
            <a:pPr eaLnBrk="1" hangingPunct="1"/>
            <a:r>
              <a:rPr lang="ru-RU" altLang="ru-RU" sz="2200" dirty="0">
                <a:latin typeface="Times New Roman" pitchFamily="18" charset="0"/>
              </a:rPr>
              <a:t>ГОСУДАРСТВЕННАЯ ПОШЛИНА 	                     </a:t>
            </a:r>
            <a:r>
              <a:rPr lang="ru-RU" altLang="ru-RU" sz="2200" dirty="0" smtClean="0">
                <a:latin typeface="Times New Roman" pitchFamily="18" charset="0"/>
              </a:rPr>
              <a:t>14,5</a:t>
            </a:r>
            <a:endParaRPr lang="ru-RU" altLang="ru-RU" sz="2200" dirty="0">
              <a:latin typeface="Times New Roman" pitchFamily="18" charset="0"/>
            </a:endParaRPr>
          </a:p>
          <a:p>
            <a:pPr eaLnBrk="1" hangingPunct="1"/>
            <a:r>
              <a:rPr lang="ru-RU" altLang="ru-RU" sz="2200" dirty="0">
                <a:latin typeface="Times New Roman" pitchFamily="18" charset="0"/>
              </a:rPr>
              <a:t>ШТРАФЫ, САНКЦИИ, ВОЗМЕЩЕНИЕ УЩЕРБА  </a:t>
            </a:r>
            <a:r>
              <a:rPr lang="ru-RU" altLang="ru-RU" sz="2200" dirty="0" smtClean="0">
                <a:latin typeface="Times New Roman" pitchFamily="18" charset="0"/>
              </a:rPr>
              <a:t>12,9</a:t>
            </a:r>
            <a:endParaRPr lang="ru-RU" altLang="ru-RU" sz="2200" dirty="0">
              <a:latin typeface="Times New Roman" pitchFamily="18" charset="0"/>
            </a:endParaRPr>
          </a:p>
          <a:p>
            <a:pPr eaLnBrk="1" hangingPunct="1"/>
            <a:r>
              <a:rPr lang="ru-RU" altLang="ru-RU" sz="2200" dirty="0">
                <a:latin typeface="Times New Roman" pitchFamily="18" charset="0"/>
              </a:rPr>
              <a:t>БЕЗВОЗМЕЗДНЫЕ ПОСТУПЛЕНИЯ 	</a:t>
            </a:r>
            <a:r>
              <a:rPr lang="ru-RU" altLang="ru-RU" sz="2200" dirty="0">
                <a:latin typeface="Times New Roman" pitchFamily="18" charset="0"/>
              </a:rPr>
              <a:t> </a:t>
            </a:r>
            <a:r>
              <a:rPr lang="ru-RU" altLang="ru-RU" sz="2200" dirty="0">
                <a:latin typeface="Times New Roman" pitchFamily="18" charset="0"/>
              </a:rPr>
              <a:t>                </a:t>
            </a:r>
            <a:r>
              <a:rPr lang="ru-RU" altLang="ru-RU" sz="2200" dirty="0" smtClean="0">
                <a:latin typeface="Times New Roman" pitchFamily="18" charset="0"/>
              </a:rPr>
              <a:t>6113,1</a:t>
            </a:r>
            <a:endParaRPr lang="ru-RU" altLang="ru-RU" sz="2200" dirty="0">
              <a:latin typeface="Times New Roman" pitchFamily="18" charset="0"/>
            </a:endParaRPr>
          </a:p>
          <a:p>
            <a:pPr eaLnBrk="1" hangingPunct="1">
              <a:buFont typeface="Wingdings 2" pitchFamily="18" charset="2"/>
              <a:buNone/>
            </a:pPr>
            <a:endParaRPr lang="ru-RU" altLang="ru-RU" sz="2200" dirty="0">
              <a:latin typeface="Times New Roman" pitchFamily="18" charset="0"/>
            </a:endParaRPr>
          </a:p>
          <a:p>
            <a:pPr eaLnBrk="1" hangingPunct="1"/>
            <a:endParaRPr lang="ru-RU" altLang="ru-RU" sz="2100" dirty="0">
              <a:latin typeface="Times New Roman" pitchFamily="18" charset="0"/>
            </a:endParaRPr>
          </a:p>
          <a:p>
            <a:pPr eaLnBrk="1" hangingPunct="1"/>
            <a:endParaRPr lang="ru-RU" altLang="ru-RU" sz="2100" dirty="0">
              <a:latin typeface="Times New Roman" pitchFamily="18" charset="0"/>
            </a:endParaRPr>
          </a:p>
        </p:txBody>
      </p:sp>
    </p:spTree>
    <p:extLst>
      <p:ext uri="{BB962C8B-B14F-4D97-AF65-F5344CB8AC3E}">
        <p14:creationId xmlns:p14="http://schemas.microsoft.com/office/powerpoint/2010/main" val="36966240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0080" y="384494"/>
            <a:ext cx="11521440" cy="198721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001" tIns="64001" rIns="128001" bIns="64001">
            <a:normAutofit/>
            <a:scene3d>
              <a:camera prst="orthographicFront"/>
              <a:lightRig rig="soft" dir="t">
                <a:rot lat="0" lon="0" rev="16800000"/>
              </a:lightRig>
            </a:scene3d>
            <a:sp3d prstMaterial="softEdge">
              <a:bevelT w="38100" h="38100"/>
            </a:sp3d>
          </a:bodyPr>
          <a:lstStyle/>
          <a:p>
            <a:pPr algn="ctr" defTabSz="914290" eaLnBrk="1" fontAlgn="auto" hangingPunct="1">
              <a:spcAft>
                <a:spcPts val="0"/>
              </a:spcAft>
              <a:defRPr/>
            </a:pPr>
            <a:r>
              <a:rPr lang="ru-RU" sz="3200" dirty="0">
                <a:solidFill>
                  <a:schemeClr val="accent2"/>
                </a:solidFill>
                <a:latin typeface="+mj-lt"/>
              </a:rPr>
              <a:t>Объем поступлений доходов бюджета Майорского сельского поселения                                                                     Орловского района на </a:t>
            </a:r>
            <a:r>
              <a:rPr lang="ru-RU" sz="3200" dirty="0" smtClean="0">
                <a:solidFill>
                  <a:schemeClr val="accent2"/>
                </a:solidFill>
                <a:latin typeface="+mj-lt"/>
              </a:rPr>
              <a:t>2020 </a:t>
            </a:r>
            <a:r>
              <a:rPr lang="ru-RU" sz="3200" dirty="0">
                <a:solidFill>
                  <a:schemeClr val="accent2"/>
                </a:solidFill>
                <a:latin typeface="+mj-lt"/>
              </a:rPr>
              <a:t>год</a:t>
            </a:r>
            <a:endParaRPr lang="ru-RU" sz="3200" dirty="0">
              <a:solidFill>
                <a:schemeClr val="accent2"/>
              </a:solidFill>
              <a:latin typeface="+mj-lt"/>
            </a:endParaRPr>
          </a:p>
        </p:txBody>
      </p:sp>
      <p:sp>
        <p:nvSpPr>
          <p:cNvPr id="5123" name="Содержимое 9"/>
          <p:cNvSpPr>
            <a:spLocks noGrp="1"/>
          </p:cNvSpPr>
          <p:nvPr>
            <p:ph type="body" idx="1"/>
          </p:nvPr>
        </p:nvSpPr>
        <p:spPr>
          <a:xfrm>
            <a:off x="639764" y="3157538"/>
            <a:ext cx="12161836" cy="5099051"/>
          </a:xfrm>
        </p:spPr>
        <p:txBody>
          <a:bodyPr/>
          <a:lstStyle/>
          <a:p>
            <a:pPr eaLnBrk="1" hangingPunct="1"/>
            <a:r>
              <a:rPr lang="ru-RU" altLang="ru-RU" sz="2200" dirty="0">
                <a:latin typeface="Times New Roman" pitchFamily="18" charset="0"/>
              </a:rPr>
              <a:t>НАЛОГОВЫЕ И НЕНАЛОГОВЫЕ ДОХОДЫ 	  </a:t>
            </a:r>
            <a:r>
              <a:rPr lang="ru-RU" altLang="ru-RU" sz="2200" dirty="0" smtClean="0">
                <a:latin typeface="Times New Roman" pitchFamily="18" charset="0"/>
              </a:rPr>
              <a:t>2751,5</a:t>
            </a:r>
            <a:endParaRPr lang="ru-RU" altLang="ru-RU" sz="2200" dirty="0">
              <a:latin typeface="Times New Roman" pitchFamily="18" charset="0"/>
            </a:endParaRPr>
          </a:p>
          <a:p>
            <a:pPr eaLnBrk="1" hangingPunct="1"/>
            <a:r>
              <a:rPr lang="ru-RU" altLang="ru-RU" sz="2200" dirty="0">
                <a:latin typeface="Times New Roman" pitchFamily="18" charset="0"/>
              </a:rPr>
              <a:t>НАЛОГИ НА ПРИБЫЛЬ, ДОХОДЫ 	                 </a:t>
            </a:r>
            <a:r>
              <a:rPr lang="ru-RU" altLang="ru-RU" sz="2200" dirty="0" smtClean="0">
                <a:latin typeface="Times New Roman" pitchFamily="18" charset="0"/>
              </a:rPr>
              <a:t>115,2</a:t>
            </a:r>
            <a:endParaRPr lang="ru-RU" altLang="ru-RU" sz="2200" dirty="0">
              <a:latin typeface="Times New Roman" pitchFamily="18" charset="0"/>
            </a:endParaRPr>
          </a:p>
          <a:p>
            <a:pPr eaLnBrk="1" hangingPunct="1"/>
            <a:r>
              <a:rPr lang="ru-RU" altLang="ru-RU" sz="2200" dirty="0">
                <a:latin typeface="Times New Roman" pitchFamily="18" charset="0"/>
              </a:rPr>
              <a:t>НАЛОГИ НА СОВОКУПНЫЙ ДОХОД 	     </a:t>
            </a:r>
            <a:r>
              <a:rPr lang="ru-RU" altLang="ru-RU" sz="2200" dirty="0" smtClean="0">
                <a:latin typeface="Times New Roman" pitchFamily="18" charset="0"/>
              </a:rPr>
              <a:t>1117,8</a:t>
            </a:r>
            <a:endParaRPr lang="ru-RU" altLang="ru-RU" sz="2200" dirty="0">
              <a:latin typeface="Times New Roman" pitchFamily="18" charset="0"/>
            </a:endParaRPr>
          </a:p>
          <a:p>
            <a:pPr eaLnBrk="1" hangingPunct="1"/>
            <a:r>
              <a:rPr lang="ru-RU" altLang="ru-RU" sz="2200" dirty="0">
                <a:latin typeface="Times New Roman" pitchFamily="18" charset="0"/>
              </a:rPr>
              <a:t>НАЛОГИ НА ИМУЩЕСТВО 	                              </a:t>
            </a:r>
            <a:r>
              <a:rPr lang="ru-RU" altLang="ru-RU" sz="2200" dirty="0" smtClean="0">
                <a:latin typeface="Times New Roman" pitchFamily="18" charset="0"/>
              </a:rPr>
              <a:t>1408,4</a:t>
            </a:r>
            <a:endParaRPr lang="ru-RU" altLang="ru-RU" sz="2200" dirty="0">
              <a:latin typeface="Times New Roman" pitchFamily="18" charset="0"/>
            </a:endParaRPr>
          </a:p>
          <a:p>
            <a:pPr eaLnBrk="1" hangingPunct="1"/>
            <a:r>
              <a:rPr lang="ru-RU" altLang="ru-RU" sz="2200" dirty="0">
                <a:latin typeface="Times New Roman" pitchFamily="18" charset="0"/>
              </a:rPr>
              <a:t>ГОСУДАРСТВЕННАЯ ПОШЛИНА 	                     </a:t>
            </a:r>
            <a:r>
              <a:rPr lang="ru-RU" altLang="ru-RU" sz="2200" dirty="0" smtClean="0">
                <a:latin typeface="Times New Roman" pitchFamily="18" charset="0"/>
              </a:rPr>
              <a:t>15,1</a:t>
            </a:r>
            <a:endParaRPr lang="ru-RU" altLang="ru-RU" sz="2200" dirty="0">
              <a:latin typeface="Times New Roman" pitchFamily="18" charset="0"/>
            </a:endParaRPr>
          </a:p>
          <a:p>
            <a:pPr eaLnBrk="1" hangingPunct="1"/>
            <a:r>
              <a:rPr lang="ru-RU" altLang="ru-RU" sz="2200" dirty="0">
                <a:latin typeface="Times New Roman" pitchFamily="18" charset="0"/>
              </a:rPr>
              <a:t>ШТРАФЫ, САНКЦИИ, ВОЗМЕЩЕНИЕ УЩЕРБА  </a:t>
            </a:r>
            <a:r>
              <a:rPr lang="ru-RU" altLang="ru-RU" sz="2200" dirty="0" smtClean="0">
                <a:latin typeface="Times New Roman" pitchFamily="18" charset="0"/>
              </a:rPr>
              <a:t>15,1</a:t>
            </a:r>
            <a:endParaRPr lang="ru-RU" altLang="ru-RU" sz="2200" dirty="0">
              <a:latin typeface="Times New Roman" pitchFamily="18" charset="0"/>
            </a:endParaRPr>
          </a:p>
          <a:p>
            <a:pPr eaLnBrk="1" hangingPunct="1"/>
            <a:r>
              <a:rPr lang="ru-RU" altLang="ru-RU" sz="2200" dirty="0">
                <a:latin typeface="Times New Roman" pitchFamily="18" charset="0"/>
              </a:rPr>
              <a:t>БЕЗВОЗМЕЗДНЫЕ ПОСТУПЛЕНИЯ 	</a:t>
            </a:r>
            <a:r>
              <a:rPr lang="ru-RU" altLang="ru-RU" sz="2200" dirty="0">
                <a:latin typeface="Times New Roman" pitchFamily="18" charset="0"/>
              </a:rPr>
              <a:t> </a:t>
            </a:r>
            <a:r>
              <a:rPr lang="ru-RU" altLang="ru-RU" sz="2200" dirty="0">
                <a:latin typeface="Times New Roman" pitchFamily="18" charset="0"/>
              </a:rPr>
              <a:t>                 </a:t>
            </a:r>
            <a:r>
              <a:rPr lang="ru-RU" altLang="ru-RU" sz="2200" dirty="0" smtClean="0">
                <a:latin typeface="Times New Roman" pitchFamily="18" charset="0"/>
              </a:rPr>
              <a:t>1864,6</a:t>
            </a:r>
            <a:endParaRPr lang="ru-RU" altLang="ru-RU" sz="2200" dirty="0">
              <a:latin typeface="Times New Roman" pitchFamily="18" charset="0"/>
            </a:endParaRPr>
          </a:p>
          <a:p>
            <a:pPr eaLnBrk="1" hangingPunct="1">
              <a:buFont typeface="Wingdings 2" pitchFamily="18" charset="2"/>
              <a:buNone/>
            </a:pPr>
            <a:endParaRPr lang="ru-RU" altLang="ru-RU" sz="2200" dirty="0">
              <a:latin typeface="Times New Roman" pitchFamily="18" charset="0"/>
            </a:endParaRPr>
          </a:p>
          <a:p>
            <a:pPr eaLnBrk="1" hangingPunct="1"/>
            <a:endParaRPr lang="ru-RU" altLang="ru-RU" sz="2100" dirty="0">
              <a:latin typeface="Times New Roman" pitchFamily="18" charset="0"/>
            </a:endParaRPr>
          </a:p>
          <a:p>
            <a:pPr eaLnBrk="1" hangingPunct="1"/>
            <a:endParaRPr lang="ru-RU" altLang="ru-RU" sz="2100" dirty="0">
              <a:latin typeface="Times New Roman" pitchFamily="18" charset="0"/>
            </a:endParaRPr>
          </a:p>
        </p:txBody>
      </p:sp>
    </p:spTree>
    <p:extLst>
      <p:ext uri="{BB962C8B-B14F-4D97-AF65-F5344CB8AC3E}">
        <p14:creationId xmlns:p14="http://schemas.microsoft.com/office/powerpoint/2010/main" val="24689721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0080" y="384493"/>
            <a:ext cx="11521440" cy="16002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001" tIns="64001" rIns="128001" bIns="64001">
            <a:normAutofit/>
            <a:scene3d>
              <a:camera prst="orthographicFront"/>
              <a:lightRig rig="soft" dir="t">
                <a:rot lat="0" lon="0" rev="16800000"/>
              </a:lightRig>
            </a:scene3d>
            <a:sp3d prstMaterial="softEdge">
              <a:bevelT w="38100" h="38100"/>
            </a:sp3d>
          </a:bodyPr>
          <a:lstStyle/>
          <a:p>
            <a:pPr algn="ctr" defTabSz="914290" eaLnBrk="1" fontAlgn="auto" hangingPunct="1">
              <a:spcAft>
                <a:spcPts val="0"/>
              </a:spcAft>
              <a:defRPr/>
            </a:pPr>
            <a:r>
              <a:rPr lang="ru-RU" sz="2400" dirty="0">
                <a:solidFill>
                  <a:schemeClr val="accent2"/>
                </a:solidFill>
                <a:latin typeface="+mj-lt"/>
              </a:rPr>
              <a:t>Нормативы распределения неналоговых доходов </a:t>
            </a:r>
            <a:br>
              <a:rPr lang="ru-RU" sz="2400" dirty="0">
                <a:solidFill>
                  <a:schemeClr val="accent2"/>
                </a:solidFill>
                <a:latin typeface="+mj-lt"/>
              </a:rPr>
            </a:br>
            <a:r>
              <a:rPr lang="ru-RU" sz="2400" dirty="0">
                <a:solidFill>
                  <a:schemeClr val="accent2"/>
                </a:solidFill>
                <a:latin typeface="+mj-lt"/>
              </a:rPr>
              <a:t>в бюджет Майорского сельского поселения Орловского района на</a:t>
            </a:r>
            <a:br>
              <a:rPr lang="ru-RU" sz="2400" dirty="0">
                <a:solidFill>
                  <a:schemeClr val="accent2"/>
                </a:solidFill>
                <a:latin typeface="+mj-lt"/>
              </a:rPr>
            </a:br>
            <a:r>
              <a:rPr lang="ru-RU" sz="2400" dirty="0">
                <a:solidFill>
                  <a:schemeClr val="accent2"/>
                </a:solidFill>
                <a:latin typeface="+mj-lt"/>
              </a:rPr>
              <a:t> </a:t>
            </a:r>
            <a:r>
              <a:rPr lang="ru-RU" sz="2400" dirty="0" smtClean="0">
                <a:solidFill>
                  <a:schemeClr val="accent2"/>
                </a:solidFill>
                <a:latin typeface="+mj-lt"/>
              </a:rPr>
              <a:t>2018 </a:t>
            </a:r>
            <a:r>
              <a:rPr lang="ru-RU" sz="2400" dirty="0">
                <a:solidFill>
                  <a:schemeClr val="accent2"/>
                </a:solidFill>
                <a:latin typeface="+mj-lt"/>
              </a:rPr>
              <a:t>год  и плановый </a:t>
            </a:r>
            <a:r>
              <a:rPr lang="ru-RU" sz="2400" dirty="0" smtClean="0">
                <a:solidFill>
                  <a:schemeClr val="accent2"/>
                </a:solidFill>
                <a:latin typeface="+mj-lt"/>
              </a:rPr>
              <a:t>2019 </a:t>
            </a:r>
            <a:r>
              <a:rPr lang="ru-RU" sz="2400" dirty="0">
                <a:solidFill>
                  <a:schemeClr val="accent2"/>
                </a:solidFill>
                <a:latin typeface="+mj-lt"/>
              </a:rPr>
              <a:t>и </a:t>
            </a:r>
            <a:r>
              <a:rPr lang="ru-RU" sz="2400" dirty="0" smtClean="0">
                <a:solidFill>
                  <a:schemeClr val="accent2"/>
                </a:solidFill>
                <a:latin typeface="+mj-lt"/>
              </a:rPr>
              <a:t>2020 </a:t>
            </a:r>
            <a:r>
              <a:rPr lang="ru-RU" sz="2400" dirty="0">
                <a:solidFill>
                  <a:schemeClr val="accent2"/>
                </a:solidFill>
                <a:latin typeface="+mj-lt"/>
              </a:rPr>
              <a:t>год</a:t>
            </a:r>
            <a:br>
              <a:rPr lang="ru-RU" sz="2400" dirty="0">
                <a:solidFill>
                  <a:schemeClr val="accent2"/>
                </a:solidFill>
                <a:latin typeface="+mj-lt"/>
              </a:rPr>
            </a:br>
            <a:endParaRPr lang="ru-RU" sz="2400" dirty="0">
              <a:solidFill>
                <a:schemeClr val="accent2"/>
              </a:solidFill>
              <a:latin typeface="+mj-lt"/>
            </a:endParaRPr>
          </a:p>
        </p:txBody>
      </p:sp>
      <p:graphicFrame>
        <p:nvGraphicFramePr>
          <p:cNvPr id="3" name="Содержимое 3"/>
          <p:cNvGraphicFramePr>
            <a:graphicFrameLocks noGrp="1"/>
          </p:cNvGraphicFramePr>
          <p:nvPr>
            <p:ph idx="4294967295"/>
            <p:extLst>
              <p:ext uri="{D42A27DB-BD31-4B8C-83A1-F6EECF244321}">
                <p14:modId xmlns:p14="http://schemas.microsoft.com/office/powerpoint/2010/main" val="3947703012"/>
              </p:ext>
            </p:extLst>
          </p:nvPr>
        </p:nvGraphicFramePr>
        <p:xfrm>
          <a:off x="1360240" y="2763838"/>
          <a:ext cx="10657184" cy="542131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0080" y="384493"/>
            <a:ext cx="11521440" cy="16002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001" tIns="64001" rIns="128001" bIns="64001">
            <a:normAutofit/>
            <a:scene3d>
              <a:camera prst="orthographicFront"/>
              <a:lightRig rig="soft" dir="t">
                <a:rot lat="0" lon="0" rev="16800000"/>
              </a:lightRig>
            </a:scene3d>
            <a:sp3d prstMaterial="softEdge">
              <a:bevelT w="38100" h="38100"/>
            </a:sp3d>
          </a:bodyPr>
          <a:lstStyle/>
          <a:p>
            <a:pPr algn="ctr" defTabSz="914290" eaLnBrk="1" fontAlgn="auto" hangingPunct="1">
              <a:spcAft>
                <a:spcPts val="0"/>
              </a:spcAft>
              <a:defRPr/>
            </a:pPr>
            <a:r>
              <a:rPr lang="ru-RU" sz="2400" dirty="0">
                <a:solidFill>
                  <a:schemeClr val="accent2"/>
                </a:solidFill>
                <a:latin typeface="+mj-lt"/>
              </a:rPr>
              <a:t>Распределение бюджетных ассигнований</a:t>
            </a:r>
            <a:br>
              <a:rPr lang="ru-RU" sz="2400" dirty="0">
                <a:solidFill>
                  <a:schemeClr val="accent2"/>
                </a:solidFill>
                <a:latin typeface="+mj-lt"/>
              </a:rPr>
            </a:br>
            <a:r>
              <a:rPr lang="ru-RU" sz="2400" dirty="0">
                <a:solidFill>
                  <a:schemeClr val="accent2"/>
                </a:solidFill>
                <a:latin typeface="+mj-lt"/>
              </a:rPr>
              <a:t> по разделам расходов бюджета Майорского сельского поселения Орловского района на плановый период </a:t>
            </a:r>
            <a:r>
              <a:rPr lang="ru-RU" sz="2400" dirty="0" smtClean="0">
                <a:solidFill>
                  <a:schemeClr val="accent2"/>
                </a:solidFill>
                <a:latin typeface="+mj-lt"/>
              </a:rPr>
              <a:t>2018  </a:t>
            </a:r>
            <a:r>
              <a:rPr lang="ru-RU" sz="2400" dirty="0">
                <a:solidFill>
                  <a:schemeClr val="accent2"/>
                </a:solidFill>
                <a:latin typeface="+mj-lt"/>
              </a:rPr>
              <a:t>год</a:t>
            </a:r>
            <a:br>
              <a:rPr lang="ru-RU" sz="2400" dirty="0">
                <a:solidFill>
                  <a:schemeClr val="accent2"/>
                </a:solidFill>
                <a:latin typeface="+mj-lt"/>
              </a:rPr>
            </a:br>
            <a:endParaRPr lang="ru-RU" sz="2400" dirty="0">
              <a:solidFill>
                <a:schemeClr val="accent2"/>
              </a:solidFill>
              <a:latin typeface="+mj-lt"/>
            </a:endParaRPr>
          </a:p>
        </p:txBody>
      </p:sp>
      <p:graphicFrame>
        <p:nvGraphicFramePr>
          <p:cNvPr id="3" name="Содержимое 3"/>
          <p:cNvGraphicFramePr>
            <a:graphicFrameLocks noGrp="1"/>
          </p:cNvGraphicFramePr>
          <p:nvPr>
            <p:ph idx="4294967295"/>
            <p:extLst>
              <p:ext uri="{D42A27DB-BD31-4B8C-83A1-F6EECF244321}">
                <p14:modId xmlns:p14="http://schemas.microsoft.com/office/powerpoint/2010/main" val="1850303959"/>
              </p:ext>
            </p:extLst>
          </p:nvPr>
        </p:nvGraphicFramePr>
        <p:xfrm>
          <a:off x="0" y="2290763"/>
          <a:ext cx="11420475" cy="649128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0080" y="384493"/>
            <a:ext cx="11521440" cy="16002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001" tIns="64001" rIns="128001" bIns="64001">
            <a:normAutofit/>
            <a:scene3d>
              <a:camera prst="orthographicFront"/>
              <a:lightRig rig="soft" dir="t">
                <a:rot lat="0" lon="0" rev="16800000"/>
              </a:lightRig>
            </a:scene3d>
            <a:sp3d prstMaterial="softEdge">
              <a:bevelT w="38100" h="38100"/>
            </a:sp3d>
          </a:bodyPr>
          <a:lstStyle/>
          <a:p>
            <a:pPr algn="ctr" defTabSz="914290" eaLnBrk="1" fontAlgn="auto" hangingPunct="1">
              <a:spcAft>
                <a:spcPts val="0"/>
              </a:spcAft>
              <a:defRPr/>
            </a:pPr>
            <a:r>
              <a:rPr lang="ru-RU" sz="2400" dirty="0">
                <a:solidFill>
                  <a:schemeClr val="accent2"/>
                </a:solidFill>
                <a:latin typeface="+mj-lt"/>
              </a:rPr>
              <a:t>Распределение бюджетных ассигнований</a:t>
            </a:r>
            <a:br>
              <a:rPr lang="ru-RU" sz="2400" dirty="0">
                <a:solidFill>
                  <a:schemeClr val="accent2"/>
                </a:solidFill>
                <a:latin typeface="+mj-lt"/>
              </a:rPr>
            </a:br>
            <a:r>
              <a:rPr lang="ru-RU" sz="2400" dirty="0">
                <a:solidFill>
                  <a:schemeClr val="accent2"/>
                </a:solidFill>
                <a:latin typeface="+mj-lt"/>
              </a:rPr>
              <a:t> по разделам расходов бюджета Майорского сельского поселения Орловского района на плановый период </a:t>
            </a:r>
            <a:r>
              <a:rPr lang="ru-RU" sz="2400" dirty="0" smtClean="0">
                <a:solidFill>
                  <a:schemeClr val="accent2"/>
                </a:solidFill>
                <a:latin typeface="+mj-lt"/>
              </a:rPr>
              <a:t>2019  </a:t>
            </a:r>
            <a:r>
              <a:rPr lang="ru-RU" sz="2400" dirty="0">
                <a:solidFill>
                  <a:schemeClr val="accent2"/>
                </a:solidFill>
                <a:latin typeface="+mj-lt"/>
              </a:rPr>
              <a:t>год</a:t>
            </a:r>
            <a:r>
              <a:rPr lang="ru-RU" sz="2400" dirty="0">
                <a:latin typeface="+mj-lt"/>
              </a:rPr>
              <a:t/>
            </a:r>
            <a:br>
              <a:rPr lang="ru-RU" sz="2400" dirty="0">
                <a:latin typeface="+mj-lt"/>
              </a:rPr>
            </a:br>
            <a:endParaRPr lang="ru-RU" sz="2400" dirty="0">
              <a:latin typeface="+mj-lt"/>
            </a:endParaRPr>
          </a:p>
        </p:txBody>
      </p:sp>
      <p:graphicFrame>
        <p:nvGraphicFramePr>
          <p:cNvPr id="3" name="Содержимое 3"/>
          <p:cNvGraphicFramePr>
            <a:graphicFrameLocks noGrp="1"/>
          </p:cNvGraphicFramePr>
          <p:nvPr>
            <p:ph idx="4294967295"/>
            <p:extLst>
              <p:ext uri="{D42A27DB-BD31-4B8C-83A1-F6EECF244321}">
                <p14:modId xmlns:p14="http://schemas.microsoft.com/office/powerpoint/2010/main" val="2834312056"/>
              </p:ext>
            </p:extLst>
          </p:nvPr>
        </p:nvGraphicFramePr>
        <p:xfrm>
          <a:off x="0" y="2290763"/>
          <a:ext cx="11420475" cy="64912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839286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2512</TotalTime>
  <Words>758</Words>
  <Application>Microsoft Office PowerPoint</Application>
  <PresentationFormat>A3 (297x420 мм)</PresentationFormat>
  <Paragraphs>110</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Апекс</vt:lpstr>
      <vt:lpstr>О бюджете Майорского сельского поселения  на 2018 год и на плановый период 2019 и 2020 годов</vt:lpstr>
      <vt:lpstr>Основные характеристики бюджета Майорского сельского поселения Орловского района на 2018 год с учетом уровня инфляции, не превышающего </vt:lpstr>
      <vt:lpstr>Основные характеристики бюджета Майорского сельского поселения Орловского района на плановый период 2019 год и 2020 год с учетом уровня инфляции, не превышающего </vt:lpstr>
      <vt:lpstr>Объем поступлений доходов бюджета Майорского сельского поселения                                                                     Орловского района на 2018 год</vt:lpstr>
      <vt:lpstr>Объем поступлений доходов бюджета Майорского сельского поселения                                                                     Орловского района на 2019 год</vt:lpstr>
      <vt:lpstr>Объем поступлений доходов бюджета Майорского сельского поселения                                                                     Орловского района на 2020 год</vt:lpstr>
      <vt:lpstr>Нормативы распределения неналоговых доходов  в бюджет Майорского сельского поселения Орловского района на  2018 год  и плановый 2019 и 2020 год </vt:lpstr>
      <vt:lpstr>Распределение бюджетных ассигнований  по разделам расходов бюджета Майорского сельского поселения Орловского района на плановый период 2018  год </vt:lpstr>
      <vt:lpstr>Распределение бюджетных ассигнований  по разделам расходов бюджета Майорского сельского поселения Орловского района на плановый период 2019  год </vt:lpstr>
      <vt:lpstr>Распределение бюджетных ассигнований  по разделам расходов бюджета Майорского сельского поселения Орловского района на плановый период 2020  год </vt:lpstr>
      <vt:lpstr>  Распределение бюджетных ассигнований  по муниципальным программам Майорского сельского поселения  Орловского района на 2018 год   </vt:lpstr>
      <vt:lpstr>  Иные межбюджетные трансферты,  передаваемые из бюджета Майорского сельского поселения   Орловского района в бюджет Орловского района  и  направляемых  на  финансирование  расходов, связанных с осуществлением части полномочий органов местного самоуправления на 2018-2020 год </vt:lpstr>
      <vt:lpstr>Распределение субвенций бюджету Майорского сельского поселения Орловского района  из Фонда компенсаций областного бюджета на 2018 год и плановый период 2019 и 2020 годов </vt:lpstr>
      <vt:lpstr>Распределение иных межбюджетных трансфертов бюджету Майорского сельского поселения Орловского района для софинансирования расходных обязательств, возникающих при выполнении полномочий органов местного самоуправления по  вопросам местного значения на 2019 год  за счет субсидий областного бюджета  (с долей местного бюджета</vt:lpstr>
      <vt:lpstr>Распределение иных межбюджетных трансфертов бюджету Майорского сельского поселения Орловского района для софинансирования расходных обязательств, возникающих при выполнении полномочий органов местного самоуправления по  вопросам местного значения на 2018 - 2020 год  за счет субсидий областного бюджета  (с долей местного бюджет</vt:lpstr>
    </vt:vector>
  </TitlesOfParts>
  <Manager>Солохов И. В.</Manager>
  <Company>НЦУКС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Паспорт территории города Белгорода Белгородской области</dc:title>
  <dc:creator>Пучков М. В.</dc:creator>
  <cp:lastModifiedBy>User</cp:lastModifiedBy>
  <cp:revision>223</cp:revision>
  <dcterms:created xsi:type="dcterms:W3CDTF">2009-06-17T06:08:07Z</dcterms:created>
  <dcterms:modified xsi:type="dcterms:W3CDTF">2018-01-23T06:23:28Z</dcterms:modified>
</cp:coreProperties>
</file>