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22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33FF"/>
    <a:srgbClr val="CC66FF"/>
    <a:srgbClr val="FF0066"/>
    <a:srgbClr val="99FF99"/>
    <a:srgbClr val="993366"/>
    <a:srgbClr val="660033"/>
    <a:srgbClr val="220B6B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1476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elete val="1"/>
          </c:dLbls>
          <c:cat>
            <c:strRef>
              <c:f>Лист1!$D$8:$D$10</c:f>
              <c:strCache>
                <c:ptCount val="3"/>
                <c:pt idx="0">
                  <c:v>2017г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4966.5</c:v>
                </c:pt>
                <c:pt idx="1">
                  <c:v>8743.5</c:v>
                </c:pt>
                <c:pt idx="2">
                  <c:v>4391.1000000000004</c:v>
                </c:pt>
              </c:numCache>
            </c:numRef>
          </c:val>
          <c:shape val="pyramid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084800"/>
        <c:axId val="57442688"/>
        <c:axId val="0"/>
      </c:bar3DChart>
      <c:catAx>
        <c:axId val="21084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57442688"/>
        <c:crosses val="autoZero"/>
        <c:auto val="1"/>
        <c:lblAlgn val="ctr"/>
        <c:lblOffset val="100"/>
        <c:noMultiLvlLbl val="0"/>
      </c:catAx>
      <c:valAx>
        <c:axId val="5744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084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Лист1!$E$9:$I$9</c:f>
              <c:strCache>
                <c:ptCount val="5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2019г</c:v>
                </c:pt>
                <c:pt idx="4">
                  <c:v>проект 2020 г</c:v>
                </c:pt>
              </c:strCache>
            </c:strRef>
          </c:cat>
          <c:val>
            <c:numRef>
              <c:f>Лист1!$E$10:$I$10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cat>
            <c:strRef>
              <c:f>Лист1!$E$9:$I$9</c:f>
              <c:strCache>
                <c:ptCount val="5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2019г</c:v>
                </c:pt>
                <c:pt idx="4">
                  <c:v>проект 2020 г</c:v>
                </c:pt>
              </c:strCache>
            </c:strRef>
          </c:cat>
          <c:val>
            <c:numRef>
              <c:f>Лист1!$E$11:$I$11</c:f>
              <c:numCache>
                <c:formatCode>General</c:formatCode>
                <c:ptCount val="5"/>
                <c:pt idx="0">
                  <c:v>220.8</c:v>
                </c:pt>
                <c:pt idx="1">
                  <c:v>151.4</c:v>
                </c:pt>
                <c:pt idx="2">
                  <c:v>154.6</c:v>
                </c:pt>
                <c:pt idx="3">
                  <c:v>111</c:v>
                </c:pt>
                <c:pt idx="4">
                  <c:v>115.2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ylinder"/>
        <c:axId val="21009920"/>
        <c:axId val="21082112"/>
        <c:axId val="0"/>
      </c:bar3DChart>
      <c:catAx>
        <c:axId val="21009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082112"/>
        <c:crosses val="autoZero"/>
        <c:auto val="1"/>
        <c:lblAlgn val="ctr"/>
        <c:lblOffset val="100"/>
        <c:noMultiLvlLbl val="0"/>
      </c:catAx>
      <c:valAx>
        <c:axId val="2108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0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019776"/>
        <c:axId val="22049152"/>
        <c:axId val="21081152"/>
      </c:bar3DChart>
      <c:catAx>
        <c:axId val="7501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22049152"/>
        <c:crosses val="autoZero"/>
        <c:auto val="1"/>
        <c:lblAlgn val="ctr"/>
        <c:lblOffset val="100"/>
        <c:noMultiLvlLbl val="0"/>
      </c:catAx>
      <c:valAx>
        <c:axId val="220491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5019776"/>
        <c:crosses val="autoZero"/>
        <c:crossBetween val="between"/>
      </c:valAx>
      <c:serAx>
        <c:axId val="2108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2049152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Лист1!$D$7:$F$7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1984.1</c:v>
                </c:pt>
                <c:pt idx="1">
                  <c:v>1412.2</c:v>
                </c:pt>
                <c:pt idx="2">
                  <c:v>1271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99456"/>
        <c:axId val="22100992"/>
        <c:axId val="0"/>
      </c:bar3DChart>
      <c:catAx>
        <c:axId val="2209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100992"/>
        <c:crosses val="autoZero"/>
        <c:auto val="1"/>
        <c:lblAlgn val="ctr"/>
        <c:lblOffset val="100"/>
        <c:noMultiLvlLbl val="0"/>
      </c:catAx>
      <c:valAx>
        <c:axId val="2210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9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5224.3</c:v>
                </c:pt>
                <c:pt idx="1">
                  <c:v>9006.1</c:v>
                </c:pt>
                <c:pt idx="2">
                  <c:v>4665.2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39648"/>
        <c:axId val="22141184"/>
        <c:axId val="0"/>
      </c:bar3DChart>
      <c:catAx>
        <c:axId val="2213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141184"/>
        <c:crosses val="autoZero"/>
        <c:auto val="1"/>
        <c:lblAlgn val="ctr"/>
        <c:lblOffset val="100"/>
        <c:noMultiLvlLbl val="0"/>
      </c:catAx>
      <c:valAx>
        <c:axId val="2214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39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1"/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cat>
            <c:strRef>
              <c:f>Лист1!$K$12:$M$12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1109.7</c:v>
                </c:pt>
                <c:pt idx="1">
                  <c:v>5295.8</c:v>
                </c:pt>
                <c:pt idx="2">
                  <c:v>887.3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4324096"/>
        <c:axId val="23746048"/>
        <c:axId val="0"/>
      </c:bar3DChart>
      <c:catAx>
        <c:axId val="104324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3746048"/>
        <c:crosses val="autoZero"/>
        <c:auto val="1"/>
        <c:lblAlgn val="ctr"/>
        <c:lblOffset val="100"/>
        <c:noMultiLvlLbl val="0"/>
      </c:catAx>
      <c:valAx>
        <c:axId val="2374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4324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6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11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Майорского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2018 год и плановый период 2019 и 2020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Майорского сельского поселения в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1,1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68,1%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6,8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 0,0 %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</a:t>
            </a:r>
            <a:r>
              <a:rPr lang="ru-RU" dirty="0" smtClean="0"/>
              <a:t>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21,2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0,7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0,1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0,2 %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 0,0 %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 – 0,0 %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Майорского сельского поселения, формируемые в рамках муниципальных программ Майорского сельского поселения и непрограммные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5138,8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8920,6</a:t>
            </a: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4648,0</a:t>
            </a: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85,5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85,5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17,2 </a:t>
            </a:r>
            <a:r>
              <a:rPr lang="ru-RU" sz="1600" dirty="0" smtClean="0">
                <a:solidFill>
                  <a:schemeClr val="tx1"/>
                </a:solidFill>
              </a:rPr>
              <a:t>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8 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9 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 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Майорского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Майорского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Бюджет </a:t>
            </a:r>
            <a:r>
              <a:rPr lang="ru-RU" sz="1400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sz="1400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Майорского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Майорского сельского поселения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Расходы на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Культуру и кинематографию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922314"/>
              </p:ext>
            </p:extLst>
          </p:nvPr>
        </p:nvGraphicFramePr>
        <p:xfrm>
          <a:off x="1331640" y="1844824"/>
          <a:ext cx="6890097" cy="44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844824"/>
                        <a:ext cx="6890097" cy="4443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495634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Майорского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347501, х. Майорский, ул. Магистральная 24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Майорского сельского поселения </a:t>
            </a:r>
            <a:r>
              <a:rPr lang="en-US" b="1" dirty="0" smtClean="0">
                <a:latin typeface="+mn-lt"/>
              </a:rPr>
              <a:t>–</a:t>
            </a:r>
            <a:r>
              <a:rPr lang="ru-RU" b="1" dirty="0" smtClean="0">
                <a:latin typeface="+mn-lt"/>
              </a:rPr>
              <a:t> Мирошниченко Сергей Владимирович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44 9 16,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</a:t>
            </a:r>
            <a:r>
              <a:rPr lang="ru-RU" b="1" dirty="0" smtClean="0">
                <a:latin typeface="+mn-lt"/>
              </a:rPr>
              <a:t> 44 9 17</a:t>
            </a:r>
            <a:r>
              <a:rPr lang="en-US" b="1" dirty="0" smtClean="0">
                <a:latin typeface="+mn-lt"/>
              </a:rPr>
              <a:t>,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</a:t>
            </a:r>
            <a:r>
              <a:rPr lang="ru-RU" b="1" dirty="0" smtClean="0">
                <a:latin typeface="+mn-lt"/>
                <a:hlinkClick r:id="rId2"/>
              </a:rPr>
              <a:t>11@don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38140" y="548680"/>
            <a:ext cx="4392488" cy="2448272"/>
          </a:xfrm>
          <a:prstGeom prst="downArrowCallou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Основные направления бюджетной и налоговой политики Майорского сельского поселения на 2018-2020годы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rgbClr val="FF00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Майорского сельского поселения Орловского района на 2018-2020 годы </a:t>
            </a:r>
            <a:endParaRPr lang="ru-RU" sz="1400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FF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Майорского сельского поселения Орловского района</a:t>
            </a:r>
            <a:endParaRPr lang="ru-RU" sz="1400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Основа формирования проекта бюджета Майорского сельского поселения Орловского района на 2017 год и на плановый период 2018-2019 годов</a:t>
            </a:r>
            <a:endParaRPr lang="ru-RU" sz="1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3419872" y="3789040"/>
            <a:ext cx="2304256" cy="2304256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b="1" i="1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Майорского сельского поселения на 2018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154,6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99FF99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1033,5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4966,5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5224,3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3578,7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1109,7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377,3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57,7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0070C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1,0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21,0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dirty="0">
                <a:solidFill>
                  <a:schemeClr val="hlink"/>
                </a:solidFill>
              </a:rPr>
              <a:t>Тыс.</a:t>
            </a:r>
            <a:r>
              <a:rPr lang="en-US" sz="1000" b="1" dirty="0">
                <a:solidFill>
                  <a:schemeClr val="hlink"/>
                </a:solidFill>
              </a:rPr>
              <a:t> </a:t>
            </a:r>
            <a:r>
              <a:rPr lang="ru-RU" sz="1000" b="1" dirty="0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3333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61,3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14,0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12,4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2388,5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1302,2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9,6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Майорского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740970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Майорского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2018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16778"/>
              </p:ext>
            </p:extLst>
          </p:nvPr>
        </p:nvGraphicFramePr>
        <p:xfrm>
          <a:off x="467544" y="1268760"/>
          <a:ext cx="5040560" cy="4666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6" name="Лист" r:id="rId3" imgW="5362592" imgH="5095918" progId="Excel.Sheet.8">
                  <p:embed/>
                </p:oleObj>
              </mc:Choice>
              <mc:Fallback>
                <p:oleObj name="Лист" r:id="rId3" imgW="5362592" imgH="5095918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5040560" cy="4666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01576"/>
              </p:ext>
            </p:extLst>
          </p:nvPr>
        </p:nvGraphicFramePr>
        <p:xfrm>
          <a:off x="5724128" y="2204864"/>
          <a:ext cx="3095625" cy="300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7" name="Лист" r:id="rId5" imgW="2447841" imgH="1533558" progId="Excel.Sheet.12">
                  <p:embed/>
                </p:oleObj>
              </mc:Choice>
              <mc:Fallback>
                <p:oleObj name="Лист" r:id="rId5" imgW="2447841" imgH="15335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2204864"/>
                        <a:ext cx="3095625" cy="3005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Майорского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127566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023756"/>
              </p:ext>
            </p:extLst>
          </p:nvPr>
        </p:nvGraphicFramePr>
        <p:xfrm>
          <a:off x="2195736" y="5474877"/>
          <a:ext cx="5688633" cy="474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91"/>
                <a:gridCol w="948105"/>
                <a:gridCol w="1292871"/>
                <a:gridCol w="1219863"/>
                <a:gridCol w="936951"/>
                <a:gridCol w="1204652"/>
              </a:tblGrid>
              <a:tr h="297238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5157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223,9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247,1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151,3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172,3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148822"/>
              </p:ext>
            </p:extLst>
          </p:nvPr>
        </p:nvGraphicFramePr>
        <p:xfrm>
          <a:off x="1122761" y="2121030"/>
          <a:ext cx="7272808" cy="303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5445224"/>
            <a:ext cx="491083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2017 г</a:t>
            </a:r>
            <a:r>
              <a:rPr lang="ru-RU" b="1" dirty="0"/>
              <a:t>	</a:t>
            </a:r>
            <a:r>
              <a:rPr lang="ru-RU" b="1" dirty="0" smtClean="0"/>
              <a:t>             2018 г               2019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1984,1</a:t>
            </a:r>
            <a:r>
              <a:rPr lang="ru-RU" sz="1600" dirty="0"/>
              <a:t>	</a:t>
            </a:r>
            <a:r>
              <a:rPr lang="ru-RU" sz="1600" dirty="0" smtClean="0"/>
              <a:t>              1535,1                1412,2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Майорского сельского поселения в </a:t>
            </a:r>
            <a:r>
              <a:rPr lang="ru-RU" sz="3200" b="1" dirty="0" smtClean="0"/>
              <a:t>2018-2020 </a:t>
            </a:r>
            <a:r>
              <a:rPr lang="ru-RU" sz="3200" b="1" dirty="0" smtClean="0"/>
              <a:t>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32657228"/>
              </p:ext>
            </p:extLst>
          </p:nvPr>
        </p:nvGraphicFramePr>
        <p:xfrm>
          <a:off x="1524000" y="1957482"/>
          <a:ext cx="6096000" cy="350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Майорского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2018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174775"/>
            <a:ext cx="8713788" cy="55165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5138,8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</a:t>
            </a:r>
            <a:r>
              <a:rPr lang="ru-RU" dirty="0" smtClean="0"/>
              <a:t>1167,4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22,7 </a:t>
            </a:r>
            <a:r>
              <a:rPr lang="ru-RU" dirty="0" smtClean="0"/>
              <a:t>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Охрана окружающей среды  и физический спорт </a:t>
            </a:r>
            <a:r>
              <a:rPr lang="ru-RU" sz="1600" dirty="0" smtClean="0"/>
              <a:t>(45,6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0,9 %)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879910" cy="187325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</a:t>
            </a:r>
            <a:r>
              <a:rPr lang="ru-RU" sz="1600" dirty="0" smtClean="0"/>
              <a:t>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664296" cy="15121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</a:t>
            </a:r>
            <a:r>
              <a:rPr lang="ru-RU" sz="1600" dirty="0" smtClean="0"/>
              <a:t>(3555,5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69,2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(356,3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-6,9%)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3063</TotalTime>
  <Words>575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Microsoft Excel 97-2003 Worksheet</vt:lpstr>
      <vt:lpstr>Microsoft Excel Worksheet</vt:lpstr>
      <vt:lpstr>Лист</vt:lpstr>
      <vt:lpstr>Проект бюджета Майорского сельского поселения на 2018 год и плановый период 2019 и 2020 годов направлен на решение следующих ключевых задач</vt:lpstr>
      <vt:lpstr>Презентация PowerPoint</vt:lpstr>
      <vt:lpstr>Основные параметры бюджета Майорского сельского поселения на 2018 год</vt:lpstr>
      <vt:lpstr>Динамика доходов бюджета Майорского сельского поселения          (тыс. рублей)</vt:lpstr>
      <vt:lpstr>Структура собственных доходов бюджета Майорского сельского поселения в 2018 году        (тыс.рублей)</vt:lpstr>
      <vt:lpstr>Динамика поступлений налога на доходы физических лиц  в части бюджета Майорского сельского поселения        (тыс. рублей)</vt:lpstr>
      <vt:lpstr>ДОТАЦИЯ ИЗ ОБЛАСТНОГО БЮДЖЕТА</vt:lpstr>
      <vt:lpstr>Динамика расходов бюджета Майорского сельского поселения в 2018-2020 годах</vt:lpstr>
      <vt:lpstr>Структура муниципальных программ Майорского сельского поселения на 2018 год</vt:lpstr>
      <vt:lpstr>Доля муниципальных программ в общем объеме расходов, запланированных на реализацию муниципальных программ Майорского сельского поселения в 2018 году</vt:lpstr>
      <vt:lpstr>Расходы бюджета Майорского сельского поселения, формируемые в рамках муниципальных программ Майорского сельского поселения и непрограммные расходы</vt:lpstr>
      <vt:lpstr>Презентация PowerPoint</vt:lpstr>
      <vt:lpstr>Расходы на  Культуру и кинематографию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314</cp:revision>
  <cp:lastPrinted>2015-05-06T11:33:19Z</cp:lastPrinted>
  <dcterms:created xsi:type="dcterms:W3CDTF">2012-10-21T15:40:11Z</dcterms:created>
  <dcterms:modified xsi:type="dcterms:W3CDTF">2018-01-23T07:06:25Z</dcterms:modified>
</cp:coreProperties>
</file>