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801600" cy="9601200" type="A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FF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355" autoAdjust="0"/>
    <p:restoredTop sz="93654" autoAdjust="0"/>
  </p:normalViewPr>
  <p:slideViewPr>
    <p:cSldViewPr>
      <p:cViewPr>
        <p:scale>
          <a:sx n="50" d="100"/>
          <a:sy n="50" d="100"/>
        </p:scale>
        <p:origin x="-2568" y="-93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4F1DD5-F7D7-4DE5-ADF6-701437628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0842" y="1920240"/>
            <a:ext cx="11521440" cy="2560320"/>
          </a:xfrm>
        </p:spPr>
        <p:txBody>
          <a:bodyPr lIns="64008" tIns="0" rIns="64008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67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920240" y="4664377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93CE-B38F-4EEF-8ADF-254525DC8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7405-7FF4-4446-BF43-68DDFEAF2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DBF4-51EA-41BF-8702-7FB217EA9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E980-BC4C-4521-B70C-F09E3EC7A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280" y="853440"/>
            <a:ext cx="9921240" cy="256032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7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0280" y="3510900"/>
            <a:ext cx="9921240" cy="2113597"/>
          </a:xfrm>
        </p:spPr>
        <p:txBody>
          <a:bodyPr/>
          <a:lstStyle>
            <a:lvl1pPr marL="102413" indent="0" algn="l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CB4F-582B-45B5-8D3F-DD149D544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18FF-0209-4EAB-AC02-D536A0F24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7"/>
            <a:ext cx="5656263" cy="1051242"/>
          </a:xfrm>
        </p:spPr>
        <p:txBody>
          <a:bodyPr anchor="ctr"/>
          <a:lstStyle>
            <a:lvl1pPr marL="0" indent="0">
              <a:buNone/>
              <a:defRPr sz="3400" b="0" cap="all" baseline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503036" y="2149157"/>
            <a:ext cx="5658485" cy="1051242"/>
          </a:xfrm>
        </p:spPr>
        <p:txBody>
          <a:bodyPr anchor="ctr"/>
          <a:lstStyle>
            <a:lvl1pPr marL="0" indent="0">
              <a:buNone/>
              <a:defRPr sz="3400" b="0" cap="all" baseline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40080" y="3307081"/>
            <a:ext cx="5656263" cy="526954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307081"/>
            <a:ext cx="5658485" cy="526954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644EC-795D-4E15-94A7-BFE0A7B19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8AF2E-27D9-4515-9731-84D5DA971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E4CE-1E73-47C6-AC18-667AC0FF1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>
            <a:sp3d prstMaterial="softEdge"/>
          </a:bodyPr>
          <a:lstStyle>
            <a:lvl1pPr algn="l">
              <a:buNone/>
              <a:defRPr sz="3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0081" y="2133601"/>
            <a:ext cx="4211638" cy="6443028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2DA6-08F6-4DFD-A627-EB96B67A6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0" y="853440"/>
            <a:ext cx="7680960" cy="731203"/>
          </a:xfrm>
        </p:spPr>
        <p:txBody>
          <a:bodyPr lIns="64008" rIns="64008" bIns="0" anchor="b">
            <a:sp3d prstMaterial="softEdge"/>
          </a:bodyPr>
          <a:lstStyle>
            <a:lvl1pPr algn="ctr">
              <a:buNone/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60320" y="2564765"/>
            <a:ext cx="7680960" cy="554736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l" rtl="0" eaLnBrk="1" latinLnBrk="0" hangingPunct="1">
              <a:buNone/>
              <a:defRPr sz="45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0" y="1633502"/>
            <a:ext cx="7680960" cy="742493"/>
          </a:xfrm>
        </p:spPr>
        <p:txBody>
          <a:bodyPr lIns="64008" rIns="64008"/>
          <a:lstStyle>
            <a:lvl1pPr marL="0" indent="0" algn="ct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5E7DF-4914-4B3A-89ED-5BE6ED49F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128016" tIns="64008" rIns="128016" bIns="64008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59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39763" y="8983663"/>
            <a:ext cx="2987675" cy="511175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l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373563" y="8983663"/>
            <a:ext cx="4054475" cy="511175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ctr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095038" y="8983663"/>
            <a:ext cx="1066800" cy="511175"/>
          </a:xfrm>
          <a:prstGeom prst="rect">
            <a:avLst/>
          </a:prstGeom>
        </p:spPr>
        <p:txBody>
          <a:bodyPr vert="horz" lIns="0" tIns="64008" rIns="0" bIns="64008" anchor="b"/>
          <a:lstStyle>
            <a:lvl1pPr algn="r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F4A15CB-8069-4489-A181-025D88AAA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7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9pPr>
    </p:titleStyle>
    <p:bodyStyle>
      <a:lvl1pPr marL="766763" indent="-574675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12160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90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888" indent="-255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162175" indent="-255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70709" indent="-25603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752344" indent="-25603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033979" indent="-25603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614" indent="-25603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0842" y="2014518"/>
            <a:ext cx="11521440" cy="40005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bg1"/>
                </a:solidFill>
              </a:rPr>
              <a:t>ОТЧЕТ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 ОБ ИСПОЛНЕНИИ БЮДЖЕТА МАЙОРСКОГО СЕЛЬСКОГО ПОСЕЛЕНИЯ ОРЛОВСКОГО РАЙОНА ЗА </a:t>
            </a:r>
            <a:r>
              <a:rPr lang="ru-RU" sz="3600" dirty="0" smtClean="0">
                <a:solidFill>
                  <a:schemeClr val="bg1"/>
                </a:solidFill>
              </a:rPr>
              <a:t>201</a:t>
            </a:r>
            <a:r>
              <a:rPr lang="en-US" sz="3600" dirty="0" smtClean="0">
                <a:solidFill>
                  <a:schemeClr val="bg1"/>
                </a:solidFill>
              </a:rPr>
              <a:t>6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ГОД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Отчет об исполнении бюджета Майорского сельского поселения Орловского района за </a:t>
            </a:r>
            <a:r>
              <a:rPr lang="ru-RU" sz="2400" dirty="0" smtClean="0"/>
              <a:t>201</a:t>
            </a:r>
            <a:r>
              <a:rPr lang="en-US" sz="2400" dirty="0" smtClean="0"/>
              <a:t>6</a:t>
            </a:r>
            <a:r>
              <a:rPr lang="ru-RU" sz="2400" dirty="0" smtClean="0"/>
              <a:t> </a:t>
            </a:r>
            <a:r>
              <a:rPr lang="ru-RU" sz="2400" dirty="0" smtClean="0"/>
              <a:t>год по расходам в сумме  </a:t>
            </a:r>
            <a:r>
              <a:rPr lang="en-US" sz="2400" dirty="0" smtClean="0"/>
              <a:t>8583.9</a:t>
            </a:r>
            <a:r>
              <a:rPr lang="ru-RU" sz="2400" dirty="0" smtClean="0"/>
              <a:t> </a:t>
            </a:r>
            <a:r>
              <a:rPr lang="ru-RU" sz="2400" dirty="0" smtClean="0"/>
              <a:t>тыс. рублей и по доходам в сумме  </a:t>
            </a:r>
            <a:r>
              <a:rPr lang="en-US" sz="2400" dirty="0" smtClean="0"/>
              <a:t>8145.6</a:t>
            </a:r>
            <a:r>
              <a:rPr lang="ru-RU" sz="2400" dirty="0" smtClean="0"/>
              <a:t> </a:t>
            </a:r>
            <a:r>
              <a:rPr lang="ru-RU" sz="2400" dirty="0" smtClean="0"/>
              <a:t>тыс. рублей с превышением  доходов над расходами </a:t>
            </a:r>
            <a:r>
              <a:rPr lang="ru-RU" sz="2400" dirty="0" smtClean="0"/>
              <a:t>(</a:t>
            </a:r>
            <a:r>
              <a:rPr lang="ru-RU" sz="2400" dirty="0" err="1" smtClean="0"/>
              <a:t>диф</a:t>
            </a:r>
            <a:r>
              <a:rPr lang="ru-RU" sz="2400" dirty="0" err="1" smtClean="0"/>
              <a:t>фицит</a:t>
            </a:r>
            <a:r>
              <a:rPr lang="ru-RU" sz="2400" dirty="0" smtClean="0"/>
              <a:t> </a:t>
            </a:r>
            <a:r>
              <a:rPr lang="ru-RU" sz="2400" dirty="0" smtClean="0"/>
              <a:t>бюджета сельского поселения) в сумме  </a:t>
            </a:r>
            <a:r>
              <a:rPr lang="ru-RU" sz="2400" dirty="0" smtClean="0"/>
              <a:t>438,3 </a:t>
            </a:r>
            <a:r>
              <a:rPr lang="ru-RU" sz="2400" dirty="0" smtClean="0"/>
              <a:t>тыс. рублей и со следующими показателями:</a:t>
            </a:r>
            <a:endParaRPr lang="ru-RU" sz="2400" dirty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39763" y="2239963"/>
            <a:ext cx="11449050" cy="6664325"/>
          </a:xfrm>
        </p:spPr>
        <p:txBody>
          <a:bodyPr/>
          <a:lstStyle/>
          <a:p>
            <a:pPr eaLnBrk="1" hangingPunct="1"/>
            <a:r>
              <a:rPr lang="ru-RU" sz="2000" dirty="0" smtClean="0"/>
              <a:t>1) по объему поступлений доходов бюджета Майорского сельского поселения Орловского района в </a:t>
            </a:r>
            <a:r>
              <a:rPr lang="ru-RU" sz="2000" dirty="0" smtClean="0"/>
              <a:t>2016 </a:t>
            </a:r>
            <a:r>
              <a:rPr lang="ru-RU" sz="2000" dirty="0" smtClean="0"/>
              <a:t>году;</a:t>
            </a:r>
          </a:p>
          <a:p>
            <a:pPr eaLnBrk="1" hangingPunct="1"/>
            <a:r>
              <a:rPr lang="ru-RU" sz="2000" dirty="0" smtClean="0"/>
              <a:t>2) по источникам финансирования дефицита бюджета Майорского сельского поселения Орловского района на </a:t>
            </a:r>
            <a:r>
              <a:rPr lang="ru-RU" sz="2000" dirty="0" smtClean="0"/>
              <a:t>2016 </a:t>
            </a:r>
            <a:r>
              <a:rPr lang="ru-RU" sz="2000" dirty="0" smtClean="0"/>
              <a:t>год;    </a:t>
            </a:r>
          </a:p>
          <a:p>
            <a:pPr eaLnBrk="1" hangingPunct="1"/>
            <a:r>
              <a:rPr lang="ru-RU" sz="2000" dirty="0" smtClean="0"/>
              <a:t>3) по расходам бюджета Майорского сельского поселения Орловского района по разделам и подразделам классификации расходов бюджета на </a:t>
            </a:r>
            <a:r>
              <a:rPr lang="ru-RU" sz="2000" dirty="0" smtClean="0"/>
              <a:t>2016 </a:t>
            </a:r>
            <a:r>
              <a:rPr lang="ru-RU" sz="2000" dirty="0" smtClean="0"/>
              <a:t>год</a:t>
            </a:r>
          </a:p>
          <a:p>
            <a:pPr eaLnBrk="1" hangingPunct="1"/>
            <a:r>
              <a:rPr lang="ru-RU" sz="2000" dirty="0" smtClean="0"/>
              <a:t>4) по ведомственной структуре расходов бюджета Майорского сельского поселения Орловского района за </a:t>
            </a:r>
            <a:r>
              <a:rPr lang="ru-RU" sz="2000" dirty="0" smtClean="0"/>
              <a:t>2016 </a:t>
            </a:r>
            <a:r>
              <a:rPr lang="ru-RU" sz="2000" dirty="0" smtClean="0"/>
              <a:t>год;</a:t>
            </a:r>
          </a:p>
          <a:p>
            <a:pPr eaLnBrk="1" hangingPunct="1"/>
            <a:r>
              <a:rPr lang="ru-RU" sz="2000" dirty="0" smtClean="0"/>
              <a:t>         5) по иным  межбюджетным трансфертам,  передаваемым из бюджета Майорского сельского поселения Орловского района в бюджет орловского района  и направляемых на финансирование расходов, связанных с осуществлением части полномочий органов местного самоуправления за </a:t>
            </a:r>
            <a:r>
              <a:rPr lang="ru-RU" sz="2000" dirty="0" smtClean="0"/>
              <a:t>206 </a:t>
            </a:r>
            <a:r>
              <a:rPr lang="ru-RU" sz="2000" dirty="0" smtClean="0"/>
              <a:t>год;</a:t>
            </a:r>
          </a:p>
          <a:p>
            <a:pPr eaLnBrk="1" hangingPunct="1"/>
            <a:r>
              <a:rPr lang="ru-RU" sz="2000" dirty="0" smtClean="0"/>
              <a:t>         6) по  распределению иных межбюджетных трансфертов бюджету Майорского сельского поселения Орловского района для </a:t>
            </a:r>
            <a:r>
              <a:rPr lang="ru-RU" sz="2000" dirty="0" err="1" smtClean="0"/>
              <a:t>софинансирования</a:t>
            </a:r>
            <a:r>
              <a:rPr lang="ru-RU" sz="2000" dirty="0" smtClean="0"/>
              <a:t> расходных обязательств, возникающих при выполнении полномочий органов местного самоуправления по вопросам местного значения на </a:t>
            </a:r>
            <a:r>
              <a:rPr lang="ru-RU" sz="2000" dirty="0" smtClean="0"/>
              <a:t>2016 </a:t>
            </a:r>
            <a:r>
              <a:rPr lang="ru-RU" sz="2000" dirty="0" smtClean="0"/>
              <a:t>год за счет субсидий областного бюджета(с долей местного бюджета);</a:t>
            </a:r>
          </a:p>
          <a:p>
            <a:pPr eaLnBrk="1" hangingPunct="1"/>
            <a:r>
              <a:rPr lang="ru-RU" sz="2000" dirty="0" smtClean="0"/>
              <a:t>         7) по субвенциям бюджету Майорского сельского поселения Орловского района из Фонда компенсации областного бюджета за </a:t>
            </a:r>
            <a:r>
              <a:rPr lang="ru-RU" sz="2000" dirty="0" smtClean="0"/>
              <a:t>2016 </a:t>
            </a:r>
            <a:r>
              <a:rPr lang="ru-RU" sz="2000" dirty="0" smtClean="0"/>
              <a:t>год.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Объем </a:t>
            </a:r>
            <a:br>
              <a:rPr lang="ru-RU" sz="2400" dirty="0" smtClean="0"/>
            </a:br>
            <a:r>
              <a:rPr lang="ru-RU" sz="2400" dirty="0" smtClean="0"/>
              <a:t>поступлений доходов бюджета Майорского сельского поселения</a:t>
            </a:r>
            <a:br>
              <a:rPr lang="ru-RU" sz="2400" dirty="0" smtClean="0"/>
            </a:br>
            <a:r>
              <a:rPr lang="ru-RU" sz="2400" dirty="0" smtClean="0"/>
              <a:t>Орловского района в </a:t>
            </a:r>
            <a:r>
              <a:rPr lang="ru-RU" sz="2400" dirty="0" smtClean="0"/>
              <a:t>2016 </a:t>
            </a:r>
            <a:r>
              <a:rPr lang="ru-RU" sz="2400" dirty="0" smtClean="0"/>
              <a:t>году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099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23950" y="1733551"/>
          <a:ext cx="10325100" cy="7424768"/>
        </p:xfrm>
        <a:graphic>
          <a:graphicData uri="http://schemas.openxmlformats.org/presentationml/2006/ole">
            <p:oleObj spid="_x0000_s4099" name="Worksheet" r:id="rId3" imgW="8601033" imgH="645786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Расходы бюджета Майорского сельского поселения Орловского района по разделам и подразделам классификации расходов бюджета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5123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1050" y="2590800"/>
          <a:ext cx="11715750" cy="7639050"/>
        </p:xfrm>
        <a:graphic>
          <a:graphicData uri="http://schemas.openxmlformats.org/presentationml/2006/ole">
            <p:oleObj spid="_x0000_s5123" name="Worksheet" r:id="rId3" imgW="5857833" imgH="381942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Источники</a:t>
            </a:r>
            <a:br>
              <a:rPr lang="ru-RU" sz="2400" dirty="0" smtClean="0"/>
            </a:br>
            <a:r>
              <a:rPr lang="ru-RU" sz="2400" dirty="0" smtClean="0"/>
              <a:t>финансирования дефицита бюджета Майорского сельского поселения Орловского района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9763" y="2228850"/>
          <a:ext cx="11522075" cy="6616706"/>
        </p:xfrm>
        <a:graphic>
          <a:graphicData uri="http://schemas.openxmlformats.org/drawingml/2006/table">
            <a:tbl>
              <a:tblPr/>
              <a:tblGrid>
                <a:gridCol w="3840162"/>
                <a:gridCol w="3841750"/>
                <a:gridCol w="3840163"/>
              </a:tblGrid>
              <a:tr h="801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бюджета сельского поселения, всего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01 05 00 00 00 0000 000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69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01 05 00 00 00 0000 500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8145,6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01 05 02 00 00 0000 500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8145,6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01 05 02 01 00 0000 510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8145,6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 поселений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01 05 02 01 10 0000 510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8145,6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 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01 05 00 00 00 0000 600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8583,9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01 05 02 00 00 0000 600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8583,9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01 05 02 01 00 0000 610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8583,9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 поселений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01 05 02 01 10 0000 610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8583,9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2"/>
            <a:ext cx="11521440" cy="2344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Иные межбюджетные трансферты,  передаваемые из бюджета Майорского сельского поселения  </a:t>
            </a:r>
            <a:br>
              <a:rPr lang="ru-RU" sz="2400" dirty="0" smtClean="0"/>
            </a:br>
            <a:r>
              <a:rPr lang="ru-RU" sz="2400" dirty="0" smtClean="0"/>
              <a:t>Орловского района в бюджет Орловского района  и  направляемых  на  финансирование</a:t>
            </a:r>
            <a:br>
              <a:rPr lang="ru-RU" sz="2400" dirty="0" smtClean="0"/>
            </a:br>
            <a:r>
              <a:rPr lang="ru-RU" sz="2400" dirty="0" smtClean="0"/>
              <a:t> расходов, связанных с осуществлением части полномочий органов местного самоуправления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39763" y="3157538"/>
          <a:ext cx="11522075" cy="5431790"/>
        </p:xfrm>
        <a:graphic>
          <a:graphicData uri="http://schemas.openxmlformats.org/drawingml/2006/table">
            <a:tbl>
              <a:tblPr/>
              <a:tblGrid>
                <a:gridCol w="2881312"/>
                <a:gridCol w="2879725"/>
                <a:gridCol w="5761038"/>
              </a:tblGrid>
              <a:tr h="13033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по иным межбюджетным трансфертам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на: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4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создание, содержание и организацию деятельности аварийно- спасательного  отряда на  территории поселения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Майорское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tabLst>
                          <a:tab pos="892175" algn="l"/>
                        </a:tabLst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tabLst>
                          <a:tab pos="892175" algn="l"/>
                        </a:tabLst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tabLst>
                          <a:tab pos="892175" algn="l"/>
                        </a:tabLst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tabLst>
                          <a:tab pos="892175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92175" algn="l"/>
                        </a:tabLst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Распределение субсидий бюджету Майорского сельского поселения Орловского района для </a:t>
            </a:r>
            <a:r>
              <a:rPr lang="ru-RU" sz="2400" dirty="0" err="1" smtClean="0"/>
              <a:t>софинансирования</a:t>
            </a:r>
            <a:r>
              <a:rPr lang="ru-RU" sz="2400" dirty="0" smtClean="0"/>
              <a:t> расходных обязательств, возникающих при выполнении полномочий органов местного самоуправления по вопросам местного значения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  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7238" y="2443163"/>
          <a:ext cx="11522075" cy="4870454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6237"/>
                <a:gridCol w="1644650"/>
                <a:gridCol w="1646238"/>
                <a:gridCol w="1646237"/>
                <a:gridCol w="1646238"/>
              </a:tblGrid>
              <a:tr h="194151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2016год 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целях </a:t>
                      </a: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развития социальной инфраструктуры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 предприятиям ЖКХ части платы за коммунальные услуги сверх регионального тарифа    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ПР 0502    ЦСР 1017366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7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194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Майорское с.п.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514,4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490,6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514,4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490,6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9F9F9"/>
                        </a:buClr>
                        <a:buSzPct val="65000"/>
                        <a:buFont typeface="Wingdings 2" pitchFamily="18" charset="2"/>
                        <a:defRPr sz="35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 2" pitchFamily="18" charset="2"/>
                        <a:defRPr sz="3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5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buFont typeface="Wingdings 3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71444"/>
            <a:ext cx="11521440" cy="178594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Распределение субвенций бюджету  Майорского сельского поселения Орловского района </a:t>
            </a:r>
            <a:br>
              <a:rPr lang="ru-RU" sz="2400" dirty="0" smtClean="0"/>
            </a:br>
            <a:r>
              <a:rPr lang="ru-RU" sz="2400" dirty="0" smtClean="0"/>
              <a:t>из Фонда компенсаций областного бюджета на </a:t>
            </a:r>
            <a:r>
              <a:rPr lang="ru-RU" sz="2400" dirty="0" smtClean="0"/>
              <a:t>2016 </a:t>
            </a:r>
            <a:r>
              <a:rPr lang="ru-RU" sz="2400" dirty="0" smtClean="0"/>
              <a:t>год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9219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0913" y="2095500"/>
          <a:ext cx="10975975" cy="7372350"/>
        </p:xfrm>
        <a:graphic>
          <a:graphicData uri="http://schemas.openxmlformats.org/presentationml/2006/ole">
            <p:oleObj spid="_x0000_s9219" name="Worksheet" r:id="rId3" imgW="8848745" imgH="5943510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2436</TotalTime>
  <Words>523</Words>
  <Application>Microsoft Office PowerPoint</Application>
  <PresentationFormat>A3 (297x420 мм)</PresentationFormat>
  <Paragraphs>77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Апекс</vt:lpstr>
      <vt:lpstr>Лист Microsoft Office Excel 97-2003</vt:lpstr>
      <vt:lpstr>ОТЧЕТ  ОБ ИСПОЛНЕНИИ БЮДЖЕТА МАЙОРСКОГО СЕЛЬСКОГО ПОСЕЛЕНИЯ ОРЛОВСКОГО РАЙОНА ЗА 2016 ГОД   </vt:lpstr>
      <vt:lpstr>Отчет об исполнении бюджета Майорского сельского поселения Орловского района за 2016 год по расходам в сумме  8583.9 тыс. рублей и по доходам в сумме  8145.6 тыс. рублей с превышением  доходов над расходами (диффицит бюджета сельского поселения) в сумме  438,3 тыс. рублей и со следующими показателями:</vt:lpstr>
      <vt:lpstr>Объем  поступлений доходов бюджета Майорского сельского поселения Орловского района в 2016 году </vt:lpstr>
      <vt:lpstr>Расходы бюджета Майорского сельского поселения Орловского района по разделам и подразделам классификации расходов бюджета на 2016 год</vt:lpstr>
      <vt:lpstr>Источники финансирования дефицита бюджета Майорского сельского поселения Орловского района на 2016 год</vt:lpstr>
      <vt:lpstr>Иные межбюджетные трансферты,  передаваемые из бюджета Майорского сельского поселения   Орловского района в бюджет Орловского района  и  направляемых  на  финансирование  расходов, связанных с осуществлением части полномочий органов местного самоуправления на 2016 год </vt:lpstr>
      <vt:lpstr>Распределение субсидий бюджету Майорского сельского поселения Орловского района для софинансирования расходных обязательств, возникающих при выполнении полномочий органов местного самоуправления по вопросам местного значения на 2016 год   </vt:lpstr>
      <vt:lpstr>Распределение субвенций бюджету  Майорского сельского поселения Орловского района  из Фонда компенсаций областного бюджета на 2016 год   </vt:lpstr>
    </vt:vector>
  </TitlesOfParts>
  <Manager>Солохов И. В.</Manager>
  <Company>НЦУКС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территории города Белгорода Белгородской области</dc:title>
  <dc:creator>Пучков М. В.</dc:creator>
  <cp:lastModifiedBy>Пользователь</cp:lastModifiedBy>
  <cp:revision>219</cp:revision>
  <dcterms:created xsi:type="dcterms:W3CDTF">2009-06-17T06:08:07Z</dcterms:created>
  <dcterms:modified xsi:type="dcterms:W3CDTF">2018-02-26T05:58:53Z</dcterms:modified>
</cp:coreProperties>
</file>